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24.xml" ContentType="application/vnd.openxmlformats-officedocument.presentationml.tags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1" r:id="rId5"/>
    <p:sldMasterId id="2147483682" r:id="rId6"/>
    <p:sldMasterId id="2147483693" r:id="rId7"/>
    <p:sldMasterId id="2147483704" r:id="rId8"/>
  </p:sldMasterIdLst>
  <p:notesMasterIdLst>
    <p:notesMasterId r:id="rId91"/>
  </p:notesMasterIdLst>
  <p:sldIdLst>
    <p:sldId id="812" r:id="rId9"/>
    <p:sldId id="2130" r:id="rId10"/>
    <p:sldId id="2131" r:id="rId11"/>
    <p:sldId id="1112" r:id="rId12"/>
    <p:sldId id="1094" r:id="rId13"/>
    <p:sldId id="1005" r:id="rId14"/>
    <p:sldId id="1095" r:id="rId15"/>
    <p:sldId id="1096" r:id="rId16"/>
    <p:sldId id="1097" r:id="rId17"/>
    <p:sldId id="1098" r:id="rId18"/>
    <p:sldId id="1099" r:id="rId19"/>
    <p:sldId id="1100" r:id="rId20"/>
    <p:sldId id="1101" r:id="rId21"/>
    <p:sldId id="1102" r:id="rId22"/>
    <p:sldId id="1103" r:id="rId23"/>
    <p:sldId id="1104" r:id="rId24"/>
    <p:sldId id="1105" r:id="rId25"/>
    <p:sldId id="1106" r:id="rId26"/>
    <p:sldId id="1107" r:id="rId27"/>
    <p:sldId id="1108" r:id="rId28"/>
    <p:sldId id="1109" r:id="rId29"/>
    <p:sldId id="1110" r:id="rId30"/>
    <p:sldId id="1111" r:id="rId31"/>
    <p:sldId id="1004" r:id="rId32"/>
    <p:sldId id="995" r:id="rId33"/>
    <p:sldId id="2109" r:id="rId34"/>
    <p:sldId id="2110" r:id="rId35"/>
    <p:sldId id="2111" r:id="rId36"/>
    <p:sldId id="2112" r:id="rId37"/>
    <p:sldId id="2113" r:id="rId38"/>
    <p:sldId id="2114" r:id="rId39"/>
    <p:sldId id="2115" r:id="rId40"/>
    <p:sldId id="2116" r:id="rId41"/>
    <p:sldId id="2117" r:id="rId42"/>
    <p:sldId id="2118" r:id="rId43"/>
    <p:sldId id="2119" r:id="rId44"/>
    <p:sldId id="2120" r:id="rId45"/>
    <p:sldId id="2121" r:id="rId46"/>
    <p:sldId id="2122" r:id="rId47"/>
    <p:sldId id="2123" r:id="rId48"/>
    <p:sldId id="2124" r:id="rId49"/>
    <p:sldId id="2125" r:id="rId50"/>
    <p:sldId id="2126" r:id="rId51"/>
    <p:sldId id="2127" r:id="rId52"/>
    <p:sldId id="1025" r:id="rId53"/>
    <p:sldId id="1026" r:id="rId54"/>
    <p:sldId id="1027" r:id="rId55"/>
    <p:sldId id="1028" r:id="rId56"/>
    <p:sldId id="1029" r:id="rId57"/>
    <p:sldId id="2128" r:id="rId58"/>
    <p:sldId id="2129" r:id="rId59"/>
    <p:sldId id="2067" r:id="rId60"/>
    <p:sldId id="1031" r:id="rId61"/>
    <p:sldId id="2107" r:id="rId62"/>
    <p:sldId id="1032" r:id="rId63"/>
    <p:sldId id="2106" r:id="rId64"/>
    <p:sldId id="1776" r:id="rId65"/>
    <p:sldId id="1777" r:id="rId66"/>
    <p:sldId id="1778" r:id="rId67"/>
    <p:sldId id="1779" r:id="rId68"/>
    <p:sldId id="1780" r:id="rId69"/>
    <p:sldId id="1781" r:id="rId70"/>
    <p:sldId id="1782" r:id="rId71"/>
    <p:sldId id="1783" r:id="rId72"/>
    <p:sldId id="1784" r:id="rId73"/>
    <p:sldId id="1786" r:id="rId74"/>
    <p:sldId id="2057" r:id="rId75"/>
    <p:sldId id="1038" r:id="rId76"/>
    <p:sldId id="1039" r:id="rId77"/>
    <p:sldId id="1040" r:id="rId78"/>
    <p:sldId id="1041" r:id="rId79"/>
    <p:sldId id="1042" r:id="rId80"/>
    <p:sldId id="1043" r:id="rId81"/>
    <p:sldId id="1044" r:id="rId82"/>
    <p:sldId id="1045" r:id="rId83"/>
    <p:sldId id="1046" r:id="rId84"/>
    <p:sldId id="1047" r:id="rId85"/>
    <p:sldId id="1048" r:id="rId86"/>
    <p:sldId id="1049" r:id="rId87"/>
    <p:sldId id="1050" r:id="rId88"/>
    <p:sldId id="1051" r:id="rId89"/>
    <p:sldId id="1052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46C0A"/>
    <a:srgbClr val="FF00FF"/>
    <a:srgbClr val="2BEDFF"/>
    <a:srgbClr val="290ADD"/>
    <a:srgbClr val="2FC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C68FF3-DD20-6C02-4902-F9BCA1A5481A}" v="1" dt="2025-01-15T12:30:29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0"/>
    <p:restoredTop sz="50000" autoAdjust="0"/>
  </p:normalViewPr>
  <p:slideViewPr>
    <p:cSldViewPr snapToGrid="0" snapToObjects="1">
      <p:cViewPr varScale="1">
        <p:scale>
          <a:sx n="128" d="100"/>
          <a:sy n="128" d="100"/>
        </p:scale>
        <p:origin x="14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tableStyles" Target="tableStyles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DANIEL CALOTA" userId="S::stefan-daniel.calota@s.unibuc.ro::06c9de64-ecbb-4377-a6c4-5719058c0d6d" providerId="AD" clId="Web-{54C68FF3-DD20-6C02-4902-F9BCA1A5481A}"/>
    <pc:docChg chg="modSld">
      <pc:chgData name="STEFAN DANIEL CALOTA" userId="S::stefan-daniel.calota@s.unibuc.ro::06c9de64-ecbb-4377-a6c4-5719058c0d6d" providerId="AD" clId="Web-{54C68FF3-DD20-6C02-4902-F9BCA1A5481A}" dt="2025-01-15T12:30:29.859" v="0" actId="1076"/>
      <pc:docMkLst>
        <pc:docMk/>
      </pc:docMkLst>
      <pc:sldChg chg="modSp">
        <pc:chgData name="STEFAN DANIEL CALOTA" userId="S::stefan-daniel.calota@s.unibuc.ro::06c9de64-ecbb-4377-a6c4-5719058c0d6d" providerId="AD" clId="Web-{54C68FF3-DD20-6C02-4902-F9BCA1A5481A}" dt="2025-01-15T12:30:29.859" v="0" actId="1076"/>
        <pc:sldMkLst>
          <pc:docMk/>
          <pc:sldMk cId="3927663534" sldId="1103"/>
        </pc:sldMkLst>
        <pc:picChg chg="mod">
          <ac:chgData name="STEFAN DANIEL CALOTA" userId="S::stefan-daniel.calota@s.unibuc.ro::06c9de64-ecbb-4377-a6c4-5719058c0d6d" providerId="AD" clId="Web-{54C68FF3-DD20-6C02-4902-F9BCA1A5481A}" dt="2025-01-15T12:30:29.859" v="0" actId="1076"/>
          <ac:picMkLst>
            <pc:docMk/>
            <pc:sldMk cId="3927663534" sldId="1103"/>
            <ac:picMk id="9" creationId="{85C5E8DD-7578-02B7-5E95-211CE2583FD2}"/>
          </ac:picMkLst>
        </pc:picChg>
      </pc:sldChg>
    </pc:docChg>
  </pc:docChgLst>
  <pc:docChgLst>
    <pc:chgData name="RADU TUDOR IONESCU" userId="S::radu-tudor.ionescu@unibuc.ro::ef69a043-db60-4153-a1df-2741f78fdd15" providerId="AD" clId="Web-{5CDE7F0B-7E9A-4650-BBA7-1DC72EC0A306}"/>
    <pc:docChg chg="modSld">
      <pc:chgData name="RADU TUDOR IONESCU" userId="S::radu-tudor.ionescu@unibuc.ro::ef69a043-db60-4153-a1df-2741f78fdd15" providerId="AD" clId="Web-{5CDE7F0B-7E9A-4650-BBA7-1DC72EC0A306}" dt="2021-12-07T09:20:35.073" v="1" actId="20577"/>
      <pc:docMkLst>
        <pc:docMk/>
      </pc:docMkLst>
      <pc:sldChg chg="modSp">
        <pc:chgData name="RADU TUDOR IONESCU" userId="S::radu-tudor.ionescu@unibuc.ro::ef69a043-db60-4153-a1df-2741f78fdd15" providerId="AD" clId="Web-{5CDE7F0B-7E9A-4650-BBA7-1DC72EC0A306}" dt="2021-12-07T09:20:35.073" v="1" actId="20577"/>
        <pc:sldMkLst>
          <pc:docMk/>
          <pc:sldMk cId="1107079210" sldId="978"/>
        </pc:sldMkLst>
        <pc:spChg chg="mod">
          <ac:chgData name="RADU TUDOR IONESCU" userId="S::radu-tudor.ionescu@unibuc.ro::ef69a043-db60-4153-a1df-2741f78fdd15" providerId="AD" clId="Web-{5CDE7F0B-7E9A-4650-BBA7-1DC72EC0A306}" dt="2021-12-07T09:20:35.073" v="1" actId="20577"/>
          <ac:spMkLst>
            <pc:docMk/>
            <pc:sldMk cId="1107079210" sldId="978"/>
            <ac:spMk id="2" creationId="{00000000-0000-0000-0000-000000000000}"/>
          </ac:spMkLst>
        </pc:spChg>
      </pc:sldChg>
    </pc:docChg>
  </pc:docChgLst>
  <pc:docChgLst>
    <pc:chgData name="DAVID IOAN VOINESCU" userId="S::david-ioan.voinescu@s.unibuc.ro::286015b6-e2f6-440a-a434-23b415e8e342" providerId="AD" clId="Web-{19C77BC7-9C4F-534A-65BF-7328FA73054B}"/>
    <pc:docChg chg="modSld">
      <pc:chgData name="DAVID IOAN VOINESCU" userId="S::david-ioan.voinescu@s.unibuc.ro::286015b6-e2f6-440a-a434-23b415e8e342" providerId="AD" clId="Web-{19C77BC7-9C4F-534A-65BF-7328FA73054B}" dt="2024-10-26T11:41:20.122" v="0" actId="1076"/>
      <pc:docMkLst>
        <pc:docMk/>
      </pc:docMkLst>
      <pc:sldChg chg="modSp">
        <pc:chgData name="DAVID IOAN VOINESCU" userId="S::david-ioan.voinescu@s.unibuc.ro::286015b6-e2f6-440a-a434-23b415e8e342" providerId="AD" clId="Web-{19C77BC7-9C4F-534A-65BF-7328FA73054B}" dt="2024-10-26T11:41:20.122" v="0" actId="1076"/>
        <pc:sldMkLst>
          <pc:docMk/>
          <pc:sldMk cId="2249845834" sldId="1097"/>
        </pc:sldMkLst>
        <pc:picChg chg="mod">
          <ac:chgData name="DAVID IOAN VOINESCU" userId="S::david-ioan.voinescu@s.unibuc.ro::286015b6-e2f6-440a-a434-23b415e8e342" providerId="AD" clId="Web-{19C77BC7-9C4F-534A-65BF-7328FA73054B}" dt="2024-10-26T11:41:20.122" v="0" actId="1076"/>
          <ac:picMkLst>
            <pc:docMk/>
            <pc:sldMk cId="2249845834" sldId="1097"/>
            <ac:picMk id="2" creationId="{00000000-0000-0000-0000-000000000000}"/>
          </ac:picMkLst>
        </pc:picChg>
      </pc:sldChg>
    </pc:docChg>
  </pc:docChgLst>
  <pc:docChgLst>
    <pc:chgData name="LARISA BIANCA COSTRUN" userId="S::larisa.costrun@s.unibuc.ro::e006a2c8-a5ec-4b69-a85c-2a1a3322bfad" providerId="AD" clId="Web-{28D35EA2-6179-4FB7-924F-DE7EAE7AEECA}"/>
    <pc:docChg chg="modSld">
      <pc:chgData name="LARISA BIANCA COSTRUN" userId="S::larisa.costrun@s.unibuc.ro::e006a2c8-a5ec-4b69-a85c-2a1a3322bfad" providerId="AD" clId="Web-{28D35EA2-6179-4FB7-924F-DE7EAE7AEECA}" dt="2021-11-26T13:54:20.190" v="0" actId="1076"/>
      <pc:docMkLst>
        <pc:docMk/>
      </pc:docMkLst>
      <pc:sldChg chg="modSp">
        <pc:chgData name="LARISA BIANCA COSTRUN" userId="S::larisa.costrun@s.unibuc.ro::e006a2c8-a5ec-4b69-a85c-2a1a3322bfad" providerId="AD" clId="Web-{28D35EA2-6179-4FB7-924F-DE7EAE7AEECA}" dt="2021-11-26T13:54:20.190" v="0" actId="1076"/>
        <pc:sldMkLst>
          <pc:docMk/>
          <pc:sldMk cId="822860181" sldId="994"/>
        </pc:sldMkLst>
        <pc:spChg chg="mod">
          <ac:chgData name="LARISA BIANCA COSTRUN" userId="S::larisa.costrun@s.unibuc.ro::e006a2c8-a5ec-4b69-a85c-2a1a3322bfad" providerId="AD" clId="Web-{28D35EA2-6179-4FB7-924F-DE7EAE7AEECA}" dt="2021-11-26T13:54:20.190" v="0" actId="1076"/>
          <ac:spMkLst>
            <pc:docMk/>
            <pc:sldMk cId="822860181" sldId="994"/>
            <ac:spMk id="4" creationId="{00000000-0000-0000-0000-000000000000}"/>
          </ac:spMkLst>
        </pc:spChg>
      </pc:sldChg>
    </pc:docChg>
  </pc:docChgLst>
  <pc:docChgLst>
    <pc:chgData name="Smaranda   Andronic" userId="99f97c86-182e-417c-afd0-043aea4401b8" providerId="ADAL" clId="{A6351916-7291-0D40-8EC6-7FF6A9512CC0}"/>
    <pc:docChg chg="undo custSel modSld">
      <pc:chgData name="Smaranda   Andronic" userId="99f97c86-182e-417c-afd0-043aea4401b8" providerId="ADAL" clId="{A6351916-7291-0D40-8EC6-7FF6A9512CC0}" dt="2024-11-09T20:51:52.457" v="9" actId="1076"/>
      <pc:docMkLst>
        <pc:docMk/>
      </pc:docMkLst>
      <pc:sldChg chg="modSp">
        <pc:chgData name="Smaranda   Andronic" userId="99f97c86-182e-417c-afd0-043aea4401b8" providerId="ADAL" clId="{A6351916-7291-0D40-8EC6-7FF6A9512CC0}" dt="2024-11-09T20:51:52.457" v="9" actId="1076"/>
        <pc:sldMkLst>
          <pc:docMk/>
          <pc:sldMk cId="2759750872" sldId="2057"/>
        </pc:sldMkLst>
        <pc:spChg chg="mod">
          <ac:chgData name="Smaranda   Andronic" userId="99f97c86-182e-417c-afd0-043aea4401b8" providerId="ADAL" clId="{A6351916-7291-0D40-8EC6-7FF6A9512CC0}" dt="2024-11-09T20:51:52.457" v="9" actId="1076"/>
          <ac:spMkLst>
            <pc:docMk/>
            <pc:sldMk cId="2759750872" sldId="2057"/>
            <ac:spMk id="7" creationId="{00000000-0000-0000-0000-000000000000}"/>
          </ac:spMkLst>
        </pc:spChg>
      </pc:sldChg>
      <pc:sldChg chg="modSp">
        <pc:chgData name="Smaranda   Andronic" userId="99f97c86-182e-417c-afd0-043aea4401b8" providerId="ADAL" clId="{A6351916-7291-0D40-8EC6-7FF6A9512CC0}" dt="2024-11-09T20:43:32.897" v="7" actId="1076"/>
        <pc:sldMkLst>
          <pc:docMk/>
          <pc:sldMk cId="2984446383" sldId="2109"/>
        </pc:sldMkLst>
        <pc:spChg chg="mod">
          <ac:chgData name="Smaranda   Andronic" userId="99f97c86-182e-417c-afd0-043aea4401b8" providerId="ADAL" clId="{A6351916-7291-0D40-8EC6-7FF6A9512CC0}" dt="2024-11-09T20:43:32.897" v="7" actId="1076"/>
          <ac:spMkLst>
            <pc:docMk/>
            <pc:sldMk cId="2984446383" sldId="2109"/>
            <ac:spMk id="9" creationId="{00000000-0000-0000-0000-000000000000}"/>
          </ac:spMkLst>
        </pc:spChg>
      </pc:sldChg>
      <pc:sldChg chg="modSp">
        <pc:chgData name="Smaranda   Andronic" userId="99f97c86-182e-417c-afd0-043aea4401b8" providerId="ADAL" clId="{A6351916-7291-0D40-8EC6-7FF6A9512CC0}" dt="2024-11-09T20:43:29.586" v="6" actId="1076"/>
        <pc:sldMkLst>
          <pc:docMk/>
          <pc:sldMk cId="2006956802" sldId="2113"/>
        </pc:sldMkLst>
        <pc:grpChg chg="mod">
          <ac:chgData name="Smaranda   Andronic" userId="99f97c86-182e-417c-afd0-043aea4401b8" providerId="ADAL" clId="{A6351916-7291-0D40-8EC6-7FF6A9512CC0}" dt="2024-11-09T20:43:29.586" v="6" actId="1076"/>
          <ac:grpSpMkLst>
            <pc:docMk/>
            <pc:sldMk cId="2006956802" sldId="2113"/>
            <ac:grpSpMk id="5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17423-CC60-429F-B626-74CBC878ED8A}" type="slidenum">
              <a:rPr lang="en-US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B6B19-4D4F-4E17-93AB-B29761E5795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51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>
          <a:extLst>
            <a:ext uri="{FF2B5EF4-FFF2-40B4-BE49-F238E27FC236}">
              <a16:creationId xmlns:a16="http://schemas.microsoft.com/office/drawing/2014/main" id="{22480BCB-3C47-5BCD-E0AD-1FE61AAA3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d6019af2_0_270:notes">
            <a:extLst>
              <a:ext uri="{FF2B5EF4-FFF2-40B4-BE49-F238E27FC236}">
                <a16:creationId xmlns:a16="http://schemas.microsoft.com/office/drawing/2014/main" id="{39B2923E-81BD-DBF8-2C81-F1FEA0C54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6d6019af2_0_270:notes">
            <a:extLst>
              <a:ext uri="{FF2B5EF4-FFF2-40B4-BE49-F238E27FC236}">
                <a16:creationId xmlns:a16="http://schemas.microsoft.com/office/drawing/2014/main" id="{D46BB9D2-3BC6-90A0-AC44-BB462593A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0327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>
          <a:extLst>
            <a:ext uri="{FF2B5EF4-FFF2-40B4-BE49-F238E27FC236}">
              <a16:creationId xmlns:a16="http://schemas.microsoft.com/office/drawing/2014/main" id="{06E7B1B8-6437-16FA-52AC-AD73A8ECD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d6019af2_0_270:notes">
            <a:extLst>
              <a:ext uri="{FF2B5EF4-FFF2-40B4-BE49-F238E27FC236}">
                <a16:creationId xmlns:a16="http://schemas.microsoft.com/office/drawing/2014/main" id="{1B44618B-42FD-F4BB-FD00-744D42BDDD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6d6019af2_0_270:notes">
            <a:extLst>
              <a:ext uri="{FF2B5EF4-FFF2-40B4-BE49-F238E27FC236}">
                <a16:creationId xmlns:a16="http://schemas.microsoft.com/office/drawing/2014/main" id="{A44B2A35-0C66-5250-6398-55E8E4527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333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6d6019af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6d6019af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B7A34-101E-13F0-9435-13D161FDB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>
            <a:extLst>
              <a:ext uri="{FF2B5EF4-FFF2-40B4-BE49-F238E27FC236}">
                <a16:creationId xmlns:a16="http://schemas.microsoft.com/office/drawing/2014/main" id="{A6A80FAB-9AA4-C964-0AD1-8747BFA506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76483" name="Rectangle 3">
            <a:extLst>
              <a:ext uri="{FF2B5EF4-FFF2-40B4-BE49-F238E27FC236}">
                <a16:creationId xmlns:a16="http://schemas.microsoft.com/office/drawing/2014/main" id="{FFDC56D3-D20F-D662-C340-E312DEE708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6713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6d6019af2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6d6019af2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9672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6d6019af2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6d6019af2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6d6019af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6d6019af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89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8F3F38-B629-4BFE-969A-827C862960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8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6d6019af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6d6019af2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6d6019af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6d6019af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6d6019af2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6d6019af2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6d6019af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6d6019af2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6d6019af2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6d6019af2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6d6019af2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6d6019af2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6d6019af2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6d6019af2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d6019af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6d6019af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d6019af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6d6019af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=6NcIJXTlugc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C762241-224C-014E-8653-F0F8BF837832}" type="slidenum">
              <a:rPr lang="en-US">
                <a:latin typeface="Calibri" charset="0"/>
              </a:rPr>
              <a:pPr/>
              <a:t>70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C762241-224C-014E-8653-F0F8BF837832}" type="slidenum">
              <a:rPr lang="en-US">
                <a:latin typeface="Calibri" charset="0"/>
              </a:rPr>
              <a:pPr/>
              <a:t>71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81504655-2882-D247-992A-1DDD56F5E150}" type="slidenum">
              <a:rPr lang="en-US">
                <a:solidFill>
                  <a:srgbClr val="000000"/>
                </a:solidFill>
              </a:rPr>
              <a:pPr eaLnBrk="0" hangingPunct="0"/>
              <a:t>72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73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74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75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76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77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78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79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89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8F3F38-B629-4BFE-969A-827C862960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10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E1724D68-2A06-704E-B5FC-2EAD46CC7E05}" type="slidenum">
              <a:rPr lang="en-US">
                <a:solidFill>
                  <a:srgbClr val="000000"/>
                </a:solidFill>
              </a:rPr>
              <a:pPr eaLnBrk="0" hangingPunct="0"/>
              <a:t>80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E1724D68-2A06-704E-B5FC-2EAD46CC7E05}" type="slidenum">
              <a:rPr lang="en-US">
                <a:solidFill>
                  <a:srgbClr val="000000"/>
                </a:solidFill>
              </a:rPr>
              <a:pPr eaLnBrk="0" hangingPunct="0"/>
              <a:t>81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2D7C4542-2786-4842-8EBE-66D9518DD3DA}" type="slidenum">
              <a:rPr lang="en-US">
                <a:solidFill>
                  <a:srgbClr val="000000"/>
                </a:solidFill>
              </a:rPr>
              <a:pPr eaLnBrk="0" hangingPunct="0"/>
              <a:t>82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88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BEB955-E7F5-4783-8CF7-69EDFC2E5D97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11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88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BEB955-E7F5-4783-8CF7-69EDFC2E5D97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12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D26EE-767E-4ECC-B93A-381E986AA4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891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33025" y="0"/>
            <a:ext cx="90111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23800" y="1019833"/>
            <a:ext cx="8696400" cy="5674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2400">
                <a:solidFill>
                  <a:srgbClr val="000000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229500" y="6390200"/>
            <a:ext cx="8685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334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revor@ee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mailto:radu.ionescu@fmi.unibuc.r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4.jp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1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6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5.jpg"/><Relationship Id="rId5" Type="http://schemas.openxmlformats.org/officeDocument/2006/relationships/image" Target="../media/image22.png"/><Relationship Id="rId4" Type="http://schemas.openxmlformats.org/officeDocument/2006/relationships/image" Target="../media/image2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0.emf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5.jpg"/><Relationship Id="rId4" Type="http://schemas.openxmlformats.org/officeDocument/2006/relationships/image" Target="../media/image28.wmf"/><Relationship Id="rId9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5.jpg"/><Relationship Id="rId4" Type="http://schemas.openxmlformats.org/officeDocument/2006/relationships/image" Target="../media/image28.wmf"/><Relationship Id="rId9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image" Target="../media/image77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7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75.png"/><Relationship Id="rId5" Type="http://schemas.openxmlformats.org/officeDocument/2006/relationships/tags" Target="../tags/tag5.xml"/><Relationship Id="rId10" Type="http://schemas.openxmlformats.org/officeDocument/2006/relationships/image" Target="../media/image74.png"/><Relationship Id="rId4" Type="http://schemas.openxmlformats.org/officeDocument/2006/relationships/tags" Target="../tags/tag4.xml"/><Relationship Id="rId9" Type="http://schemas.openxmlformats.org/officeDocument/2006/relationships/image" Target="../media/image73.png"/><Relationship Id="rId14" Type="http://schemas.openxmlformats.org/officeDocument/2006/relationships/image" Target="../media/image7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47.xml"/><Relationship Id="rId7" Type="http://schemas.openxmlformats.org/officeDocument/2006/relationships/oleObject" Target="../embeddings/oleObject6.bin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1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13" Type="http://schemas.openxmlformats.org/officeDocument/2006/relationships/image" Target="../media/image96.pn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9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94.png"/><Relationship Id="rId5" Type="http://schemas.openxmlformats.org/officeDocument/2006/relationships/tags" Target="../tags/tag13.xml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tags" Target="../tags/tag12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17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2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28.xml"/><Relationship Id="rId11" Type="http://schemas.openxmlformats.org/officeDocument/2006/relationships/image" Target="../media/image101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96.png"/><Relationship Id="rId4" Type="http://schemas.openxmlformats.org/officeDocument/2006/relationships/tags" Target="../tags/tag18.xml"/><Relationship Id="rId9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image" Target="../media/image104.png"/><Relationship Id="rId7" Type="http://schemas.openxmlformats.org/officeDocument/2006/relationships/image" Target="../media/image108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12.png"/><Relationship Id="rId3" Type="http://schemas.openxmlformats.org/officeDocument/2006/relationships/tags" Target="../tags/tag21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11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96.png"/><Relationship Id="rId5" Type="http://schemas.openxmlformats.org/officeDocument/2006/relationships/tags" Target="../tags/tag23.xml"/><Relationship Id="rId10" Type="http://schemas.openxmlformats.org/officeDocument/2006/relationships/image" Target="../media/image98.png"/><Relationship Id="rId4" Type="http://schemas.openxmlformats.org/officeDocument/2006/relationships/tags" Target="../tags/tag22.xml"/><Relationship Id="rId9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4.png"/><Relationship Id="rId5" Type="http://schemas.openxmlformats.org/officeDocument/2006/relationships/image" Target="../media/image105.emf"/><Relationship Id="rId4" Type="http://schemas.openxmlformats.org/officeDocument/2006/relationships/image" Target="../media/image113.wmf"/><Relationship Id="rId9" Type="http://schemas.openxmlformats.org/officeDocument/2006/relationships/image" Target="../media/image10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image" Target="../media/image104.png"/><Relationship Id="rId7" Type="http://schemas.openxmlformats.org/officeDocument/2006/relationships/image" Target="../media/image108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05.emf"/><Relationship Id="rId10" Type="http://schemas.openxmlformats.org/officeDocument/2006/relationships/image" Target="../media/image117.png"/><Relationship Id="rId4" Type="http://schemas.openxmlformats.org/officeDocument/2006/relationships/image" Target="../media/image113.wmf"/><Relationship Id="rId9" Type="http://schemas.openxmlformats.org/officeDocument/2006/relationships/image" Target="../media/image106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4.png"/><Relationship Id="rId11" Type="http://schemas.openxmlformats.org/officeDocument/2006/relationships/image" Target="../media/image121.png"/><Relationship Id="rId5" Type="http://schemas.openxmlformats.org/officeDocument/2006/relationships/image" Target="../media/image105.emf"/><Relationship Id="rId10" Type="http://schemas.openxmlformats.org/officeDocument/2006/relationships/image" Target="../media/image120.png"/><Relationship Id="rId4" Type="http://schemas.openxmlformats.org/officeDocument/2006/relationships/image" Target="../media/image113.wmf"/><Relationship Id="rId9" Type="http://schemas.openxmlformats.org/officeDocument/2006/relationships/image" Target="../media/image10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1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image" Target="../media/image121.png"/><Relationship Id="rId7" Type="http://schemas.openxmlformats.org/officeDocument/2006/relationships/image" Target="../media/image106.emf"/><Relationship Id="rId12" Type="http://schemas.openxmlformats.org/officeDocument/2006/relationships/image" Target="../media/image12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5.png"/><Relationship Id="rId11" Type="http://schemas.openxmlformats.org/officeDocument/2006/relationships/image" Target="../media/image117.png"/><Relationship Id="rId5" Type="http://schemas.openxmlformats.org/officeDocument/2006/relationships/image" Target="../media/image124.png"/><Relationship Id="rId10" Type="http://schemas.openxmlformats.org/officeDocument/2006/relationships/image" Target="../media/image128.emf"/><Relationship Id="rId4" Type="http://schemas.openxmlformats.org/officeDocument/2006/relationships/image" Target="../media/image105.emf"/><Relationship Id="rId9" Type="http://schemas.openxmlformats.org/officeDocument/2006/relationships/image" Target="../media/image127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4.png"/><Relationship Id="rId7" Type="http://schemas.openxmlformats.org/officeDocument/2006/relationships/image" Target="../media/image10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5.png"/><Relationship Id="rId9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13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4.wmf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42.png"/><Relationship Id="rId4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1.jpeg"/><Relationship Id="rId5" Type="http://schemas.openxmlformats.org/officeDocument/2006/relationships/image" Target="../media/image159.jpeg"/><Relationship Id="rId4" Type="http://schemas.openxmlformats.org/officeDocument/2006/relationships/image" Target="../media/image16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4.xml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Concepte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Artificială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Bogdan Alexe						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Radu</a:t>
            </a: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Ionescu</a:t>
            </a:r>
            <a:endParaRPr lang="en-US" sz="3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sz="3600" dirty="0">
              <a:latin typeface="Times New Roman"/>
              <a:cs typeface="Times New Roman"/>
            </a:endParaRPr>
          </a:p>
          <a:p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Curs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opțional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anii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III/IV,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semestrul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I, 2024-2025</a:t>
            </a: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4462374"/>
            <a:ext cx="39692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/>
                <a:cs typeface="Times New Roman"/>
                <a:hlinkClick r:id="rId3"/>
              </a:rPr>
              <a:t>bogdan.alexe@fmi.unibuc.ro</a:t>
            </a:r>
            <a:endParaRPr lang="en-US" sz="25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4896" y="4446013"/>
            <a:ext cx="3888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radu.ionescu@fmi.unibuc.ro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1463" y="1306922"/>
            <a:ext cx="60293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Ideea</a:t>
            </a:r>
            <a:r>
              <a:rPr lang="en-US" sz="3800" kern="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bază</a:t>
            </a:r>
            <a:endParaRPr lang="en-US" sz="38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429000"/>
            <a:ext cx="82089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Intuiție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</a:p>
          <a:p>
            <a:pPr marL="742950" indent="-400050" fontAlgn="base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Păstrăm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conținutul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cel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mai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“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interesant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”</a:t>
            </a:r>
          </a:p>
          <a:p>
            <a:pPr marL="1200150" lvl="1" indent="-400050" fontAlgn="base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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Preferăm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să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eliminăm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/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adăugăm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pixeli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cu gradient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mic</a:t>
            </a:r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742950" indent="-400050" fontAlgn="base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a reduce/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mări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dimensiune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,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eliminăm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/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adăugăm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înşiruiri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pixeli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drumuri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neregulate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ce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conectează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extremitățile</a:t>
            </a:r>
            <a:endParaRPr lang="en-US" sz="28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200150" lvl="1" indent="-400050" fontAlgn="base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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Soluție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optimă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folosind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programarea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dinamică</a:t>
            </a:r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99592" y="3897052"/>
            <a:ext cx="7812868" cy="10441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414361" y="2949984"/>
            <a:ext cx="52246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Redimensionare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cu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păstrarea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conținutului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87844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6" name="Content Placeholder 5"/>
          <p:cNvSpPr>
            <a:spLocks noGrp="1"/>
          </p:cNvSpPr>
          <p:nvPr>
            <p:ph idx="1"/>
          </p:nvPr>
        </p:nvSpPr>
        <p:spPr>
          <a:xfrm>
            <a:off x="286792" y="3022825"/>
            <a:ext cx="8898743" cy="3374578"/>
          </a:xfrm>
        </p:spPr>
        <p:txBody>
          <a:bodyPr>
            <a:normAutofit fontScale="25000" lnSpcReduction="20000"/>
          </a:bodyPr>
          <a:lstStyle/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8000" dirty="0">
              <a:latin typeface="Times New Roman"/>
              <a:cs typeface="Times New Roman"/>
            </a:endParaRPr>
          </a:p>
          <a:p>
            <a:endParaRPr lang="en-US" sz="8000" dirty="0"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US" sz="9600" dirty="0" err="1">
                <a:latin typeface="Times New Roman"/>
                <a:cs typeface="Times New Roman"/>
              </a:rPr>
              <a:t>Eliminăm</a:t>
            </a:r>
            <a:r>
              <a:rPr lang="en-US" sz="9600" dirty="0">
                <a:latin typeface="Times New Roman"/>
                <a:cs typeface="Times New Roman"/>
              </a:rPr>
              <a:t> ‘</a:t>
            </a:r>
            <a:r>
              <a:rPr lang="en-US" sz="9600" dirty="0" err="1">
                <a:latin typeface="Times New Roman"/>
                <a:cs typeface="Times New Roman"/>
              </a:rPr>
              <a:t>drumuri</a:t>
            </a:r>
            <a:r>
              <a:rPr lang="en-US" sz="9600" dirty="0">
                <a:latin typeface="Times New Roman"/>
                <a:cs typeface="Times New Roman"/>
              </a:rPr>
              <a:t>’ (</a:t>
            </a:r>
            <a:r>
              <a:rPr lang="en-US" sz="9600" dirty="0" err="1">
                <a:latin typeface="Times New Roman"/>
                <a:cs typeface="Times New Roman"/>
              </a:rPr>
              <a:t>înşiruiri</a:t>
            </a:r>
            <a:r>
              <a:rPr lang="en-US" sz="9600" dirty="0">
                <a:latin typeface="Times New Roman"/>
                <a:cs typeface="Times New Roman"/>
              </a:rPr>
              <a:t> de </a:t>
            </a:r>
            <a:r>
              <a:rPr lang="en-US" sz="9600" dirty="0" err="1">
                <a:latin typeface="Times New Roman"/>
                <a:cs typeface="Times New Roman"/>
              </a:rPr>
              <a:t>pixeli</a:t>
            </a:r>
            <a:r>
              <a:rPr lang="en-US" sz="9600" dirty="0">
                <a:latin typeface="Times New Roman"/>
                <a:cs typeface="Times New Roman"/>
              </a:rPr>
              <a:t>) </a:t>
            </a:r>
            <a:r>
              <a:rPr lang="en-US" sz="9600" dirty="0" err="1">
                <a:latin typeface="Times New Roman"/>
                <a:cs typeface="Times New Roman"/>
              </a:rPr>
              <a:t>fără</a:t>
            </a:r>
            <a:r>
              <a:rPr lang="en-US" sz="9600" dirty="0">
                <a:latin typeface="Times New Roman"/>
                <a:cs typeface="Times New Roman"/>
              </a:rPr>
              <a:t> a </a:t>
            </a:r>
            <a:r>
              <a:rPr lang="en-US" sz="9600" dirty="0" err="1">
                <a:latin typeface="Times New Roman"/>
                <a:cs typeface="Times New Roman"/>
              </a:rPr>
              <a:t>afecta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vizibil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imaginea</a:t>
            </a:r>
            <a:r>
              <a:rPr lang="en-US" sz="9600" dirty="0">
                <a:latin typeface="Times New Roman"/>
                <a:cs typeface="Times New Roman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sz="9600" dirty="0" err="1">
                <a:latin typeface="Times New Roman"/>
                <a:cs typeface="Times New Roman"/>
              </a:rPr>
              <a:t>măsurăm</a:t>
            </a:r>
            <a:r>
              <a:rPr lang="en-US" sz="9600" dirty="0">
                <a:latin typeface="Times New Roman"/>
                <a:cs typeface="Times New Roman"/>
              </a:rPr>
              <a:t> ‘</a:t>
            </a:r>
            <a:r>
              <a:rPr lang="en-US" sz="9600" dirty="0" err="1">
                <a:latin typeface="Times New Roman"/>
                <a:cs typeface="Times New Roman"/>
              </a:rPr>
              <a:t>costul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unui</a:t>
            </a:r>
            <a:r>
              <a:rPr lang="en-US" sz="9600" dirty="0">
                <a:latin typeface="Times New Roman"/>
                <a:cs typeface="Times New Roman"/>
              </a:rPr>
              <a:t> drum’ </a:t>
            </a:r>
            <a:r>
              <a:rPr lang="en-US" sz="9600" dirty="0" err="1">
                <a:latin typeface="Times New Roman"/>
                <a:cs typeface="Times New Roman"/>
              </a:rPr>
              <a:t>ca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suma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magnitudinilor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gradienților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pixelilor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ce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alcătuiesc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drumul</a:t>
            </a:r>
            <a:endParaRPr lang="en-US" sz="9600" dirty="0"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US" sz="9600" dirty="0">
                <a:latin typeface="Times New Roman"/>
                <a:cs typeface="Times New Roman"/>
              </a:rPr>
              <a:t>La </a:t>
            </a:r>
            <a:r>
              <a:rPr lang="en-US" sz="9600" dirty="0" err="1">
                <a:latin typeface="Times New Roman"/>
                <a:cs typeface="Times New Roman"/>
              </a:rPr>
              <a:t>fiecare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iterație</a:t>
            </a:r>
            <a:r>
              <a:rPr lang="en-US" sz="9600" dirty="0">
                <a:latin typeface="Times New Roman"/>
                <a:cs typeface="Times New Roman"/>
              </a:rPr>
              <a:t>, </a:t>
            </a:r>
            <a:r>
              <a:rPr lang="en-US" sz="9600" dirty="0" err="1">
                <a:latin typeface="Times New Roman"/>
                <a:cs typeface="Times New Roman"/>
              </a:rPr>
              <a:t>alegem</a:t>
            </a:r>
            <a:r>
              <a:rPr lang="en-US" sz="9600" dirty="0">
                <a:latin typeface="Times New Roman"/>
                <a:cs typeface="Times New Roman"/>
              </a:rPr>
              <a:t> </a:t>
            </a:r>
            <a:r>
              <a:rPr lang="en-US" sz="9600" dirty="0" err="1">
                <a:latin typeface="Times New Roman"/>
                <a:cs typeface="Times New Roman"/>
              </a:rPr>
              <a:t>drumul</a:t>
            </a:r>
            <a:r>
              <a:rPr lang="en-US" sz="9600" dirty="0">
                <a:latin typeface="Times New Roman"/>
                <a:cs typeface="Times New Roman"/>
              </a:rPr>
              <a:t> cu </a:t>
            </a:r>
            <a:r>
              <a:rPr lang="en-US" sz="96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costul</a:t>
            </a:r>
            <a:r>
              <a:rPr lang="en-US" sz="96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cel</a:t>
            </a:r>
            <a:r>
              <a:rPr lang="en-US" sz="96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mai</a:t>
            </a:r>
            <a:r>
              <a:rPr lang="en-US" sz="96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mic</a:t>
            </a:r>
            <a:r>
              <a:rPr lang="en-US" sz="96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9600" dirty="0">
                <a:latin typeface="Times New Roman"/>
                <a:cs typeface="Times New Roman"/>
              </a:rPr>
              <a:t>din imagine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9692" y="1196752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160748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Ideea</a:t>
            </a:r>
            <a:r>
              <a:rPr lang="en-US" sz="3800" kern="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bază</a:t>
            </a:r>
            <a:r>
              <a:rPr lang="en-US" sz="3800" kern="0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eliminare</a:t>
            </a:r>
            <a:r>
              <a:rPr lang="en-US" sz="3800" kern="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drumuri</a:t>
            </a:r>
            <a:endParaRPr lang="en-US" sz="38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56" y="3284968"/>
            <a:ext cx="2154895" cy="6488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15899" y="2947498"/>
            <a:ext cx="365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gradientul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r>
              <a:rPr lang="en-US" dirty="0">
                <a:latin typeface="Times New Roman"/>
                <a:cs typeface="Times New Roman"/>
              </a:rPr>
              <a:t> I (</a:t>
            </a:r>
            <a:r>
              <a:rPr lang="en-US" dirty="0" err="1">
                <a:latin typeface="Times New Roman"/>
                <a:cs typeface="Times New Roman"/>
              </a:rPr>
              <a:t>magnitudine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7654" y="3022825"/>
            <a:ext cx="2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imaginea</a:t>
            </a:r>
            <a:r>
              <a:rPr lang="en-US" dirty="0">
                <a:latin typeface="Times New Roman"/>
                <a:cs typeface="Times New Roman"/>
              </a:rPr>
              <a:t> I</a:t>
            </a:r>
          </a:p>
        </p:txBody>
      </p:sp>
      <p:pic>
        <p:nvPicPr>
          <p:cNvPr id="3" name="Picture 2" descr="Kinkaku-ji in the middle of a pond&#10;&#10;Description automatically generated">
            <a:extLst>
              <a:ext uri="{FF2B5EF4-FFF2-40B4-BE49-F238E27FC236}">
                <a16:creationId xmlns:a16="http://schemas.microsoft.com/office/drawing/2014/main" id="{38248EA1-4B83-78AC-0F30-A869EEF27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133" y="1196752"/>
            <a:ext cx="2720862" cy="1813908"/>
          </a:xfrm>
          <a:prstGeom prst="rect">
            <a:avLst/>
          </a:prstGeom>
        </p:spPr>
      </p:pic>
      <p:pic>
        <p:nvPicPr>
          <p:cNvPr id="5" name="Picture 4" descr="A building in the water&#10;&#10;Description automatically generated">
            <a:extLst>
              <a:ext uri="{FF2B5EF4-FFF2-40B4-BE49-F238E27FC236}">
                <a16:creationId xmlns:a16="http://schemas.microsoft.com/office/drawing/2014/main" id="{32B6FBBA-3B64-726C-18E7-D19B31F2B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016" y="1172913"/>
            <a:ext cx="2774868" cy="18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/>
          <p:cNvGrpSpPr/>
          <p:nvPr/>
        </p:nvGrpSpPr>
        <p:grpSpPr>
          <a:xfrm>
            <a:off x="107504" y="2492896"/>
            <a:ext cx="1143000" cy="914400"/>
            <a:chOff x="482588" y="1196752"/>
            <a:chExt cx="1143000" cy="9144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40" name="Straight Arrow Connector 39"/>
            <p:cNvCxnSpPr>
              <a:stCxn id="39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Straight Arrow Connector 41"/>
            <p:cNvCxnSpPr>
              <a:stCxn id="39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" name="Group 26"/>
          <p:cNvGrpSpPr/>
          <p:nvPr/>
        </p:nvGrpSpPr>
        <p:grpSpPr>
          <a:xfrm>
            <a:off x="503548" y="2024844"/>
            <a:ext cx="1143000" cy="914400"/>
            <a:chOff x="482588" y="1196752"/>
            <a:chExt cx="1143000" cy="9144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2" name="Straight Arrow Connector 31"/>
            <p:cNvCxnSpPr>
              <a:stCxn id="31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stCxn id="31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>
              <a:stCxn id="31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" name="Group 18"/>
          <p:cNvGrpSpPr/>
          <p:nvPr/>
        </p:nvGrpSpPr>
        <p:grpSpPr>
          <a:xfrm>
            <a:off x="539552" y="1556792"/>
            <a:ext cx="1143000" cy="914400"/>
            <a:chOff x="482588" y="1196752"/>
            <a:chExt cx="1143000" cy="9144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4" name="Straight Arrow Connector 23"/>
            <p:cNvCxnSpPr>
              <a:stCxn id="23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Straight Arrow Connector 24"/>
            <p:cNvCxnSpPr>
              <a:stCxn id="23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>
              <a:stCxn id="23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1316" name="Content Placeholder 5"/>
          <p:cNvSpPr>
            <a:spLocks noGrp="1"/>
          </p:cNvSpPr>
          <p:nvPr>
            <p:ph idx="1"/>
          </p:nvPr>
        </p:nvSpPr>
        <p:spPr>
          <a:xfrm>
            <a:off x="467544" y="3850878"/>
            <a:ext cx="8676456" cy="2389726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None/>
            </a:pPr>
            <a:r>
              <a:rPr lang="en-US" sz="2400" dirty="0">
                <a:latin typeface="Times New Roman"/>
                <a:cs typeface="Times New Roman"/>
              </a:rPr>
              <a:t>Fie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lang="en-US" sz="2400" dirty="0">
                <a:latin typeface="Times New Roman"/>
                <a:cs typeface="Times New Roman"/>
              </a:rPr>
              <a:t> un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drum vertical</a:t>
            </a:r>
            <a:r>
              <a:rPr lang="en-US" sz="2400" dirty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format din N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pixeli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lang="en-US" sz="2400" dirty="0">
                <a:latin typeface="Times New Roman"/>
                <a:cs typeface="Times New Roman"/>
              </a:rPr>
              <a:t> = (d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d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… ,</a:t>
            </a:r>
            <a:r>
              <a:rPr lang="en-US" sz="2400" dirty="0" err="1">
                <a:latin typeface="Times New Roman"/>
                <a:cs typeface="Times New Roman"/>
              </a:rPr>
              <a:t>d</a:t>
            </a:r>
            <a:r>
              <a:rPr lang="en-US" sz="2400" baseline="-25000" dirty="0" err="1">
                <a:latin typeface="Times New Roman"/>
                <a:cs typeface="Times New Roman"/>
              </a:rPr>
              <a:t>N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sz="1500" baseline="-25000" dirty="0">
              <a:latin typeface="Times New Roman"/>
              <a:cs typeface="Times New Roman"/>
            </a:endParaRPr>
          </a:p>
          <a:p>
            <a:pPr>
              <a:spcAft>
                <a:spcPts val="1200"/>
              </a:spcAft>
              <a:buNone/>
            </a:pPr>
            <a:r>
              <a:rPr lang="en-US" sz="2400" dirty="0" err="1">
                <a:latin typeface="Times New Roman"/>
                <a:cs typeface="Times New Roman"/>
              </a:rPr>
              <a:t>Definim</a:t>
            </a:r>
            <a:r>
              <a:rPr lang="en-US" sz="2400" dirty="0">
                <a:latin typeface="Times New Roman"/>
                <a:cs typeface="Times New Roman"/>
              </a:rPr>
              <a:t> 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costul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unui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drum</a:t>
            </a:r>
            <a:r>
              <a:rPr lang="en-US" sz="2400" dirty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  <a:p>
            <a:pPr>
              <a:spcAft>
                <a:spcPts val="1200"/>
              </a:spcAft>
              <a:buNone/>
            </a:pP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Drumul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optim</a:t>
            </a:r>
            <a:r>
              <a:rPr lang="en-US" sz="2400" dirty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minimizează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acest</a:t>
            </a:r>
            <a:r>
              <a:rPr lang="en-US" sz="2400" dirty="0">
                <a:latin typeface="Times New Roman"/>
                <a:cs typeface="Times New Roman"/>
              </a:rPr>
              <a:t> cost:</a:t>
            </a:r>
          </a:p>
          <a:p>
            <a:pPr>
              <a:spcAft>
                <a:spcPts val="1200"/>
              </a:spcAft>
              <a:buNone/>
            </a:pPr>
            <a:r>
              <a:rPr lang="en-US" sz="2400" dirty="0" err="1">
                <a:latin typeface="Times New Roman"/>
                <a:cs typeface="Times New Roman"/>
              </a:rPr>
              <a:t>Calculăm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drumul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optim</a:t>
            </a:r>
            <a:r>
              <a:rPr lang="en-US" sz="2400" dirty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mod </a:t>
            </a:r>
            <a:r>
              <a:rPr lang="en-US" sz="2400" dirty="0" err="1">
                <a:latin typeface="Times New Roman"/>
                <a:cs typeface="Times New Roman"/>
              </a:rPr>
              <a:t>eficient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folosind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programarea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dinamică</a:t>
            </a:r>
            <a:endParaRPr lang="en-US" sz="2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14131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9692" y="1196752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160748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Algoritmul</a:t>
            </a:r>
            <a:endParaRPr lang="en-US" sz="38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5" name="Group 17"/>
          <p:cNvGrpSpPr/>
          <p:nvPr/>
        </p:nvGrpSpPr>
        <p:grpSpPr>
          <a:xfrm>
            <a:off x="143508" y="1088740"/>
            <a:ext cx="1143000" cy="914400"/>
            <a:chOff x="482588" y="1196752"/>
            <a:chExt cx="1143000" cy="9144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5" name="Straight Arrow Connector 14"/>
            <p:cNvCxnSpPr>
              <a:stCxn id="14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>
              <a:stCxn id="14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Straight Arrow Connector 16"/>
            <p:cNvCxnSpPr>
              <a:stCxn id="14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3" name="Rectangle 42"/>
          <p:cNvSpPr/>
          <p:nvPr/>
        </p:nvSpPr>
        <p:spPr bwMode="auto">
          <a:xfrm>
            <a:off x="524508" y="1088740"/>
            <a:ext cx="375084" cy="46805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99592" y="1556792"/>
            <a:ext cx="386916" cy="46805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914357" y="2024844"/>
            <a:ext cx="375084" cy="4572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99592" y="2492896"/>
            <a:ext cx="396044" cy="44634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39552" y="2960948"/>
            <a:ext cx="360040" cy="44634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49" name="Shape 48"/>
          <p:cNvCxnSpPr>
            <a:endCxn id="43" idx="0"/>
          </p:cNvCxnSpPr>
          <p:nvPr/>
        </p:nvCxnSpPr>
        <p:spPr bwMode="auto">
          <a:xfrm rot="10800000">
            <a:off x="712050" y="1088740"/>
            <a:ext cx="1303666" cy="108012"/>
          </a:xfrm>
          <a:prstGeom prst="curvedConnector4">
            <a:avLst>
              <a:gd name="adj1" fmla="val 42807"/>
              <a:gd name="adj2" fmla="val 31164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" name="Group 58"/>
          <p:cNvGrpSpPr/>
          <p:nvPr/>
        </p:nvGrpSpPr>
        <p:grpSpPr>
          <a:xfrm>
            <a:off x="539552" y="1115452"/>
            <a:ext cx="828092" cy="2250832"/>
            <a:chOff x="539552" y="1115452"/>
            <a:chExt cx="828092" cy="2250832"/>
          </a:xfrm>
        </p:grpSpPr>
        <p:sp>
          <p:nvSpPr>
            <p:cNvPr id="54" name="TextBox 53"/>
            <p:cNvSpPr txBox="1"/>
            <p:nvPr/>
          </p:nvSpPr>
          <p:spPr>
            <a:xfrm>
              <a:off x="539552" y="111545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</a:t>
              </a:r>
              <a:r>
                <a:rPr lang="en-US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99592" y="158350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</a:t>
              </a:r>
              <a:r>
                <a:rPr lang="en-US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99592" y="202484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</a:t>
              </a:r>
              <a:r>
                <a:rPr lang="en-US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35596" y="248360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</a:t>
              </a:r>
              <a:r>
                <a:rPr lang="en-US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4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5556" y="299695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</a:t>
              </a:r>
              <a:r>
                <a:rPr lang="en-US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5</a:t>
              </a:r>
            </a:p>
          </p:txBody>
        </p:sp>
      </p:grpSp>
      <p:sp>
        <p:nvSpPr>
          <p:cNvPr id="5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56" y="3284968"/>
            <a:ext cx="2154895" cy="648849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90" y="4289998"/>
            <a:ext cx="2621778" cy="821751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86" y="5139971"/>
            <a:ext cx="2315188" cy="42936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54001" y="2963016"/>
            <a:ext cx="2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gradientul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r>
              <a:rPr lang="en-US" dirty="0">
                <a:latin typeface="Times New Roman"/>
                <a:cs typeface="Times New Roman"/>
              </a:rPr>
              <a:t> 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17654" y="3022825"/>
            <a:ext cx="2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imaginea</a:t>
            </a:r>
            <a:r>
              <a:rPr lang="en-US" dirty="0">
                <a:latin typeface="Times New Roman"/>
                <a:cs typeface="Times New Roman"/>
              </a:rPr>
              <a:t> I</a:t>
            </a:r>
          </a:p>
        </p:txBody>
      </p:sp>
      <p:pic>
        <p:nvPicPr>
          <p:cNvPr id="7" name="Picture 6" descr="A building in the water&#10;&#10;Description automatically generated">
            <a:extLst>
              <a:ext uri="{FF2B5EF4-FFF2-40B4-BE49-F238E27FC236}">
                <a16:creationId xmlns:a16="http://schemas.microsoft.com/office/drawing/2014/main" id="{65403602-6F4B-8357-1729-B2A9625341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016" y="1162729"/>
            <a:ext cx="2774868" cy="184991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F63A01E-FF34-555D-2E41-4F8DBC764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5716" y="1175843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00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8478"/>
            <a:ext cx="8991600" cy="1143000"/>
          </a:xfrm>
        </p:spPr>
        <p:txBody>
          <a:bodyPr/>
          <a:lstStyle/>
          <a:p>
            <a:r>
              <a:rPr lang="en-US" sz="3600" dirty="0">
                <a:latin typeface="Times New Roman"/>
                <a:cs typeface="Times New Roman"/>
              </a:rPr>
              <a:t>Cum </a:t>
            </a:r>
            <a:r>
              <a:rPr lang="en-US" sz="3600" dirty="0" err="1">
                <a:latin typeface="Times New Roman"/>
                <a:cs typeface="Times New Roman"/>
              </a:rPr>
              <a:t>identificăm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drumul</a:t>
            </a:r>
            <a:r>
              <a:rPr lang="en-US" sz="3600" dirty="0">
                <a:latin typeface="Times New Roman"/>
                <a:cs typeface="Times New Roman"/>
              </a:rPr>
              <a:t> de cost minim?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sz="2800" dirty="0">
                <a:latin typeface="Times New Roman"/>
                <a:cs typeface="Times New Roman"/>
              </a:rPr>
              <a:t>Mai </a:t>
            </a:r>
            <a:r>
              <a:rPr lang="en-US" sz="2800" dirty="0" err="1">
                <a:latin typeface="Times New Roman"/>
                <a:cs typeface="Times New Roman"/>
              </a:rPr>
              <a:t>întâi</a:t>
            </a:r>
            <a:r>
              <a:rPr lang="en-US" sz="2800" dirty="0">
                <a:latin typeface="Times New Roman"/>
                <a:cs typeface="Times New Roman"/>
              </a:rPr>
              <a:t>, </a:t>
            </a:r>
            <a:r>
              <a:rPr lang="en-US" sz="2800" dirty="0" err="1">
                <a:latin typeface="Times New Roman"/>
                <a:cs typeface="Times New Roman"/>
              </a:rPr>
              <a:t>considerăm</a:t>
            </a:r>
            <a:r>
              <a:rPr lang="en-US" sz="2800" dirty="0">
                <a:latin typeface="Times New Roman"/>
                <a:cs typeface="Times New Roman"/>
              </a:rPr>
              <a:t> o </a:t>
            </a:r>
            <a:r>
              <a:rPr lang="en-US" sz="2800" dirty="0" err="1">
                <a:latin typeface="Times New Roman"/>
                <a:cs typeface="Times New Roman"/>
              </a:rPr>
              <a:t>strategie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latin typeface="Times New Roman"/>
                <a:cs typeface="Times New Roman"/>
              </a:rPr>
              <a:t>greedy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3384612" y="2141476"/>
            <a:ext cx="2052228" cy="2304256"/>
            <a:chOff x="1223628" y="1052736"/>
            <a:chExt cx="2052228" cy="2304256"/>
          </a:xfrm>
        </p:grpSpPr>
        <p:sp>
          <p:nvSpPr>
            <p:cNvPr id="5" name="Rectangle 4"/>
            <p:cNvSpPr/>
            <p:nvPr/>
          </p:nvSpPr>
          <p:spPr bwMode="auto">
            <a:xfrm>
              <a:off x="1223628" y="1052736"/>
              <a:ext cx="2052228" cy="223224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1367644" y="1196752"/>
            <a:ext cx="1728192" cy="2160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406080" imgH="507960" progId="Equation.3">
                    <p:embed/>
                  </p:oleObj>
                </mc:Choice>
                <mc:Fallback>
                  <p:oleObj name="Equation" r:id="rId3" imgW="406080" imgH="507960" progId="Equation.3">
                    <p:embed/>
                    <p:pic>
                      <p:nvPicPr>
                        <p:cNvPr id="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196752"/>
                          <a:ext cx="1728192" cy="2160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4771509"/>
            <a:ext cx="22659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008893" y="6211669"/>
            <a:ext cx="296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gradientul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108140" y="3684620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14800" y="3059612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17740" y="2431740"/>
            <a:ext cx="540060" cy="57383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6407052" y="2790740"/>
            <a:ext cx="295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La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fiecare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pas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aleg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cea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mai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bună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soluție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locală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aleg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pixelii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cu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gradientul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cel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mai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mic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)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406229" y="3238895"/>
            <a:ext cx="105685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07052" y="4125866"/>
            <a:ext cx="2958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Combinarea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optimelelor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locale NU conduce la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optim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global</a:t>
            </a:r>
          </a:p>
        </p:txBody>
      </p:sp>
      <p:pic>
        <p:nvPicPr>
          <p:cNvPr id="13" name="Picture 12" descr="A building in the water&#10;&#10;Description automatically generated">
            <a:extLst>
              <a:ext uri="{FF2B5EF4-FFF2-40B4-BE49-F238E27FC236}">
                <a16:creationId xmlns:a16="http://schemas.microsoft.com/office/drawing/2014/main" id="{56DA549C-0DB9-59D1-403B-41F809DA9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014" y="4764030"/>
            <a:ext cx="2265927" cy="15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in the water&#10;&#10;Description automatically generated">
            <a:extLst>
              <a:ext uri="{FF2B5EF4-FFF2-40B4-BE49-F238E27FC236}">
                <a16:creationId xmlns:a16="http://schemas.microsoft.com/office/drawing/2014/main" id="{0D731176-0486-6B21-8AA2-C78BDA5F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20" y="2547369"/>
            <a:ext cx="2268252" cy="151216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FAF080E-6BBA-EC16-98BC-CC04EEBB4D6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57200" y="1016732"/>
            <a:ext cx="8291264" cy="5825226"/>
          </a:xfrm>
        </p:spPr>
        <p:txBody>
          <a:bodyPr>
            <a:normAutofit lnSpcReduction="10000"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drumul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cost minim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până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ajutorul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dirty="0"/>
          </a:p>
          <a:p>
            <a:r>
              <a:rPr lang="en-US" sz="2400" dirty="0" err="1">
                <a:latin typeface="Times New Roman"/>
                <a:cs typeface="Times New Roman"/>
              </a:rPr>
              <a:t>Valoarea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minimă</a:t>
            </a:r>
            <a:r>
              <a:rPr lang="en-US" sz="2400" dirty="0">
                <a:latin typeface="Times New Roman"/>
                <a:cs typeface="Times New Roman"/>
              </a:rPr>
              <a:t> din </a:t>
            </a:r>
            <a:r>
              <a:rPr lang="en-US" sz="2400" dirty="0" err="1">
                <a:latin typeface="Times New Roman"/>
                <a:cs typeface="Times New Roman"/>
              </a:rPr>
              <a:t>ultima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linie</a:t>
            </a:r>
            <a:r>
              <a:rPr lang="en-US" sz="2400" dirty="0">
                <a:latin typeface="Times New Roman"/>
                <a:cs typeface="Times New Roman"/>
              </a:rPr>
              <a:t> din </a:t>
            </a:r>
            <a:r>
              <a:rPr lang="en-US" sz="2400" b="1" dirty="0">
                <a:latin typeface="Times New Roman"/>
                <a:cs typeface="Times New Roman"/>
              </a:rPr>
              <a:t>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reprezintă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valoarea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drumului</a:t>
            </a:r>
            <a:r>
              <a:rPr lang="en-US" sz="2400" dirty="0">
                <a:latin typeface="Times New Roman"/>
                <a:cs typeface="Times New Roman"/>
              </a:rPr>
              <a:t> vertical de cost minim. </a:t>
            </a:r>
            <a:r>
              <a:rPr lang="en-US" sz="2400" dirty="0" err="1">
                <a:latin typeface="Times New Roman"/>
                <a:cs typeface="Times New Roman"/>
              </a:rPr>
              <a:t>Poziția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costului</a:t>
            </a:r>
            <a:r>
              <a:rPr lang="en-US" sz="2400" dirty="0">
                <a:latin typeface="Times New Roman"/>
                <a:cs typeface="Times New Roman"/>
              </a:rPr>
              <a:t> minim </a:t>
            </a:r>
            <a:r>
              <a:rPr lang="en-US" sz="2400" dirty="0" err="1">
                <a:latin typeface="Times New Roman"/>
                <a:cs typeface="Times New Roman"/>
              </a:rPr>
              <a:t>pe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ultima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localizează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ultimul</a:t>
            </a:r>
            <a:r>
              <a:rPr lang="en-US" sz="2400" dirty="0">
                <a:latin typeface="Times New Roman"/>
                <a:cs typeface="Times New Roman"/>
              </a:rPr>
              <a:t> pixel din drum. </a:t>
            </a:r>
          </a:p>
          <a:p>
            <a:r>
              <a:rPr lang="en-US" sz="2400" dirty="0" err="1">
                <a:latin typeface="Times New Roman"/>
                <a:cs typeface="Times New Roman"/>
              </a:rPr>
              <a:t>Găsim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drumul</a:t>
            </a:r>
            <a:r>
              <a:rPr lang="en-US" sz="2400" dirty="0">
                <a:latin typeface="Times New Roman"/>
                <a:cs typeface="Times New Roman"/>
              </a:rPr>
              <a:t> de cost minim </a:t>
            </a:r>
            <a:r>
              <a:rPr lang="en-US" sz="2400" dirty="0" err="1">
                <a:latin typeface="Times New Roman"/>
                <a:cs typeface="Times New Roman"/>
              </a:rPr>
              <a:t>mergând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înapoi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găsind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drumul</a:t>
            </a:r>
            <a:r>
              <a:rPr lang="en-US" sz="2400" dirty="0">
                <a:latin typeface="Times New Roman"/>
                <a:cs typeface="Times New Roman"/>
              </a:rPr>
              <a:t> minim cu </a:t>
            </a:r>
            <a:r>
              <a:rPr lang="en-US" sz="2400" dirty="0" err="1">
                <a:latin typeface="Times New Roman"/>
                <a:cs typeface="Times New Roman"/>
              </a:rPr>
              <a:t>ajutrul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cei</a:t>
            </a:r>
            <a:r>
              <a:rPr lang="en-US" sz="2400" dirty="0">
                <a:latin typeface="Times New Roman"/>
                <a:cs typeface="Times New Roman"/>
              </a:rPr>
              <a:t> 3 </a:t>
            </a:r>
            <a:r>
              <a:rPr lang="en-US" sz="2400" dirty="0" err="1">
                <a:latin typeface="Times New Roman"/>
                <a:cs typeface="Times New Roman"/>
              </a:rPr>
              <a:t>vecini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sus</a:t>
            </a:r>
            <a:r>
              <a:rPr lang="en-US" sz="2400" dirty="0">
                <a:latin typeface="Times New Roman"/>
                <a:cs typeface="Times New Roman"/>
              </a:rPr>
              <a:t> din </a:t>
            </a:r>
            <a:r>
              <a:rPr lang="en-US" sz="2400" b="1" dirty="0">
                <a:latin typeface="Times New Roman"/>
                <a:cs typeface="Times New Roman"/>
              </a:rPr>
              <a:t>M</a:t>
            </a:r>
          </a:p>
          <a:p>
            <a:endParaRPr lang="en-US" sz="2400" dirty="0">
              <a:latin typeface="Times New Roman"/>
              <a:cs typeface="Times New Roman"/>
            </a:endParaRPr>
          </a:p>
        </p:txBody>
      </p:sp>
      <p:grpSp>
        <p:nvGrpSpPr>
          <p:cNvPr id="5" name="Group 28">
            <a:extLst>
              <a:ext uri="{FF2B5EF4-FFF2-40B4-BE49-F238E27FC236}">
                <a16:creationId xmlns:a16="http://schemas.microsoft.com/office/drawing/2014/main" id="{9A5D1F6E-5AD8-AB68-8B25-0FE305C6BE6D}"/>
              </a:ext>
            </a:extLst>
          </p:cNvPr>
          <p:cNvGrpSpPr/>
          <p:nvPr/>
        </p:nvGrpSpPr>
        <p:grpSpPr>
          <a:xfrm>
            <a:off x="3275856" y="2492896"/>
            <a:ext cx="2259124" cy="457200"/>
            <a:chOff x="5076056" y="2590056"/>
            <a:chExt cx="2259124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88E80E-76ED-9051-BA97-C9CB958C3078}"/>
                </a:ext>
              </a:extLst>
            </p:cNvPr>
            <p:cNvSpPr/>
            <p:nvPr/>
          </p:nvSpPr>
          <p:spPr bwMode="auto">
            <a:xfrm>
              <a:off x="6192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385B89-0D18-5D9E-8AF5-5AFE0374A933}"/>
                </a:ext>
              </a:extLst>
            </p:cNvPr>
            <p:cNvSpPr/>
            <p:nvPr/>
          </p:nvSpPr>
          <p:spPr bwMode="auto">
            <a:xfrm>
              <a:off x="6573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8FED3A-DB80-AD47-BDE1-3C03241D272D}"/>
                </a:ext>
              </a:extLst>
            </p:cNvPr>
            <p:cNvSpPr/>
            <p:nvPr/>
          </p:nvSpPr>
          <p:spPr bwMode="auto">
            <a:xfrm>
              <a:off x="6954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284769-7EAF-654D-632E-4D46F3228DF0}"/>
                </a:ext>
              </a:extLst>
            </p:cNvPr>
            <p:cNvSpPr txBox="1"/>
            <p:nvPr/>
          </p:nvSpPr>
          <p:spPr>
            <a:xfrm>
              <a:off x="5076056" y="2615027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linia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i-1</a:t>
              </a: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2206629C-9A63-32C9-CD92-3E6511C0031F}"/>
              </a:ext>
            </a:extLst>
          </p:cNvPr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Algoritmul</a:t>
            </a:r>
            <a:endParaRPr lang="en-US" sz="38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67967-2AD9-A690-29D2-C8502C71F6F3}"/>
              </a:ext>
            </a:extLst>
          </p:cNvPr>
          <p:cNvSpPr txBox="1"/>
          <p:nvPr/>
        </p:nvSpPr>
        <p:spPr>
          <a:xfrm>
            <a:off x="4355976" y="255561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j-1</a:t>
            </a:r>
          </a:p>
        </p:txBody>
      </p:sp>
      <p:grpSp>
        <p:nvGrpSpPr>
          <p:cNvPr id="12" name="Group 27">
            <a:extLst>
              <a:ext uri="{FF2B5EF4-FFF2-40B4-BE49-F238E27FC236}">
                <a16:creationId xmlns:a16="http://schemas.microsoft.com/office/drawing/2014/main" id="{18DD56FE-2B6D-7C17-7586-437B5A58FC4F}"/>
              </a:ext>
            </a:extLst>
          </p:cNvPr>
          <p:cNvGrpSpPr/>
          <p:nvPr/>
        </p:nvGrpSpPr>
        <p:grpSpPr>
          <a:xfrm>
            <a:off x="3275856" y="2946648"/>
            <a:ext cx="2376264" cy="457200"/>
            <a:chOff x="5076056" y="3043808"/>
            <a:chExt cx="2376264" cy="457200"/>
          </a:xfrm>
        </p:grpSpPr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18DCD965-F961-2F36-CC93-500B76CE08CF}"/>
                </a:ext>
              </a:extLst>
            </p:cNvPr>
            <p:cNvGrpSpPr/>
            <p:nvPr/>
          </p:nvGrpSpPr>
          <p:grpSpPr>
            <a:xfrm>
              <a:off x="6573180" y="3043808"/>
              <a:ext cx="879140" cy="457200"/>
              <a:chOff x="6573180" y="3043808"/>
              <a:chExt cx="879140" cy="4572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C5A982-E529-5066-3C04-2CED8467EC60}"/>
                  </a:ext>
                </a:extLst>
              </p:cNvPr>
              <p:cNvSpPr/>
              <p:nvPr/>
            </p:nvSpPr>
            <p:spPr bwMode="auto">
              <a:xfrm>
                <a:off x="6573180" y="3043808"/>
                <a:ext cx="381000" cy="4572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D7A27B-9748-7F46-CE45-54E6F103B69B}"/>
                  </a:ext>
                </a:extLst>
              </p:cNvPr>
              <p:cNvSpPr txBox="1"/>
              <p:nvPr/>
            </p:nvSpPr>
            <p:spPr>
              <a:xfrm>
                <a:off x="6660232" y="304707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j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09667-B7C4-28FB-0F49-F5020DB1FD42}"/>
                </a:ext>
              </a:extLst>
            </p:cNvPr>
            <p:cNvSpPr txBox="1"/>
            <p:nvPr/>
          </p:nvSpPr>
          <p:spPr>
            <a:xfrm>
              <a:off x="5076056" y="3058108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linia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i</a:t>
              </a:r>
              <a:endParaRPr lang="en-US" i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7" name="Group 29">
            <a:extLst>
              <a:ext uri="{FF2B5EF4-FFF2-40B4-BE49-F238E27FC236}">
                <a16:creationId xmlns:a16="http://schemas.microsoft.com/office/drawing/2014/main" id="{1CA95496-81F3-01B3-B439-B478DD4A38E5}"/>
              </a:ext>
            </a:extLst>
          </p:cNvPr>
          <p:cNvGrpSpPr/>
          <p:nvPr/>
        </p:nvGrpSpPr>
        <p:grpSpPr>
          <a:xfrm>
            <a:off x="5153981" y="2492896"/>
            <a:ext cx="3990020" cy="2124236"/>
            <a:chOff x="2345669" y="2816932"/>
            <a:chExt cx="3990020" cy="2124236"/>
          </a:xfrm>
        </p:grpSpPr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2FC6ECCC-AA3A-48E1-9B4A-FECD006EA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9852" y="2816932"/>
              <a:ext cx="2268253" cy="1518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E9E8C3-C85C-E85C-A308-88E69F3699D9}"/>
                </a:ext>
              </a:extLst>
            </p:cNvPr>
            <p:cNvSpPr txBox="1"/>
            <p:nvPr/>
          </p:nvSpPr>
          <p:spPr>
            <a:xfrm>
              <a:off x="2345669" y="4294837"/>
              <a:ext cx="3990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Matricea</a:t>
              </a:r>
              <a:r>
                <a:rPr lang="en-US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M de </a:t>
              </a:r>
              <a:r>
                <a:rPr lang="en-US" b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costuri</a:t>
              </a:r>
              <a:r>
                <a:rPr lang="en-US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ale </a:t>
              </a:r>
              <a:r>
                <a:rPr lang="en-US" b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drumurilor</a:t>
              </a:r>
              <a:r>
                <a:rPr lang="en-US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</a:t>
              </a:r>
              <a:r>
                <a:rPr lang="en-US" b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aici</a:t>
              </a:r>
              <a:r>
                <a:rPr lang="en-US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pentru</a:t>
              </a:r>
              <a:r>
                <a:rPr lang="en-US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drumuri</a:t>
              </a:r>
              <a:r>
                <a:rPr lang="en-US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verticale</a:t>
              </a:r>
              <a:r>
                <a:rPr lang="en-US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6008BAE-AFA8-CDD8-9C81-91C4EE3D4C81}"/>
              </a:ext>
            </a:extLst>
          </p:cNvPr>
          <p:cNvSpPr txBox="1"/>
          <p:nvPr/>
        </p:nvSpPr>
        <p:spPr>
          <a:xfrm>
            <a:off x="297876" y="3969060"/>
            <a:ext cx="297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/>
                <a:cs typeface="Times New Roman"/>
              </a:rPr>
              <a:t>gradientul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imaginii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94F851-4C76-9006-16AF-D7EFB5B71CAA}"/>
              </a:ext>
            </a:extLst>
          </p:cNvPr>
          <p:cNvSpPr txBox="1"/>
          <p:nvPr/>
        </p:nvSpPr>
        <p:spPr>
          <a:xfrm>
            <a:off x="4860032" y="255561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7F6B6D-5510-F00B-DCC6-64E64BB79829}"/>
              </a:ext>
            </a:extLst>
          </p:cNvPr>
          <p:cNvSpPr txBox="1"/>
          <p:nvPr/>
        </p:nvSpPr>
        <p:spPr>
          <a:xfrm>
            <a:off x="5112060" y="25649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j+1</a:t>
            </a:r>
          </a:p>
        </p:txBody>
      </p:sp>
      <p:grpSp>
        <p:nvGrpSpPr>
          <p:cNvPr id="25" name="Group 42">
            <a:extLst>
              <a:ext uri="{FF2B5EF4-FFF2-40B4-BE49-F238E27FC236}">
                <a16:creationId xmlns:a16="http://schemas.microsoft.com/office/drawing/2014/main" id="{FA13764D-AB36-111A-CD99-568AD07965B3}"/>
              </a:ext>
            </a:extLst>
          </p:cNvPr>
          <p:cNvGrpSpPr/>
          <p:nvPr/>
        </p:nvGrpSpPr>
        <p:grpSpPr>
          <a:xfrm>
            <a:off x="755576" y="2528900"/>
            <a:ext cx="217168" cy="72008"/>
            <a:chOff x="683568" y="2528900"/>
            <a:chExt cx="217168" cy="7200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FA09368-D240-4A8C-454A-E6AC5039D945}"/>
                </a:ext>
              </a:extLst>
            </p:cNvPr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FD3F6E-CB2F-CDAF-0317-60256347D92B}"/>
                </a:ext>
              </a:extLst>
            </p:cNvPr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F11304F-BCAF-DE0A-DD0E-B7E5CB336B94}"/>
                </a:ext>
              </a:extLst>
            </p:cNvPr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7D16E30-BF55-0EBF-57CB-A022E09F0FCB}"/>
              </a:ext>
            </a:extLst>
          </p:cNvPr>
          <p:cNvSpPr/>
          <p:nvPr/>
        </p:nvSpPr>
        <p:spPr bwMode="auto">
          <a:xfrm>
            <a:off x="827584" y="2600908"/>
            <a:ext cx="73152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30" name="Shape 36">
            <a:extLst>
              <a:ext uri="{FF2B5EF4-FFF2-40B4-BE49-F238E27FC236}">
                <a16:creationId xmlns:a16="http://schemas.microsoft.com/office/drawing/2014/main" id="{BB9DAB7D-A5F4-98DA-2422-7EAD71DD9565}"/>
              </a:ext>
            </a:extLst>
          </p:cNvPr>
          <p:cNvCxnSpPr>
            <a:stCxn id="15" idx="2"/>
            <a:endCxn id="29" idx="3"/>
          </p:cNvCxnSpPr>
          <p:nvPr/>
        </p:nvCxnSpPr>
        <p:spPr bwMode="auto">
          <a:xfrm rot="5400000" flipH="1">
            <a:off x="2548640" y="989008"/>
            <a:ext cx="766936" cy="4062744"/>
          </a:xfrm>
          <a:prstGeom prst="curvedConnector4">
            <a:avLst>
              <a:gd name="adj1" fmla="val -29807"/>
              <a:gd name="adj2" fmla="val 52344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242F42C-4BF6-9B63-143F-5D511CEA9998}"/>
              </a:ext>
            </a:extLst>
          </p:cNvPr>
          <p:cNvSpPr/>
          <p:nvPr/>
        </p:nvSpPr>
        <p:spPr bwMode="auto">
          <a:xfrm>
            <a:off x="6048164" y="2492896"/>
            <a:ext cx="2268252" cy="15121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F7F339-0CF5-B51D-7411-AA29A4FF8930}"/>
              </a:ext>
            </a:extLst>
          </p:cNvPr>
          <p:cNvSpPr/>
          <p:nvPr/>
        </p:nvSpPr>
        <p:spPr bwMode="auto">
          <a:xfrm>
            <a:off x="6084168" y="2528900"/>
            <a:ext cx="73152" cy="72008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33" name="Shape 38">
            <a:extLst>
              <a:ext uri="{FF2B5EF4-FFF2-40B4-BE49-F238E27FC236}">
                <a16:creationId xmlns:a16="http://schemas.microsoft.com/office/drawing/2014/main" id="{0C4100B8-7748-22F7-2F01-2E69CD606FED}"/>
              </a:ext>
            </a:extLst>
          </p:cNvPr>
          <p:cNvCxnSpPr>
            <a:stCxn id="15" idx="2"/>
            <a:endCxn id="32" idx="2"/>
          </p:cNvCxnSpPr>
          <p:nvPr/>
        </p:nvCxnSpPr>
        <p:spPr bwMode="auto">
          <a:xfrm rot="5400000" flipH="1" flipV="1">
            <a:off x="5140642" y="2423746"/>
            <a:ext cx="802940" cy="1157264"/>
          </a:xfrm>
          <a:prstGeom prst="curvedConnector3">
            <a:avLst>
              <a:gd name="adj1" fmla="val -28470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4" name="Picture 4">
            <a:extLst>
              <a:ext uri="{FF2B5EF4-FFF2-40B4-BE49-F238E27FC236}">
                <a16:creationId xmlns:a16="http://schemas.microsoft.com/office/drawing/2014/main" id="{DAFAB5B6-1A8F-1B1A-0E90-FBEE58E59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8164" y="2492896"/>
            <a:ext cx="2268251" cy="151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8894E96-877D-2C15-EED1-788AEACD29D6}"/>
              </a:ext>
            </a:extLst>
          </p:cNvPr>
          <p:cNvSpPr/>
          <p:nvPr/>
        </p:nvSpPr>
        <p:spPr bwMode="auto">
          <a:xfrm>
            <a:off x="6696236" y="3933056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36" name="Group 46">
            <a:extLst>
              <a:ext uri="{FF2B5EF4-FFF2-40B4-BE49-F238E27FC236}">
                <a16:creationId xmlns:a16="http://schemas.microsoft.com/office/drawing/2014/main" id="{914D34A1-F8D2-94AF-A353-A19D6769F05A}"/>
              </a:ext>
            </a:extLst>
          </p:cNvPr>
          <p:cNvGrpSpPr/>
          <p:nvPr/>
        </p:nvGrpSpPr>
        <p:grpSpPr>
          <a:xfrm>
            <a:off x="6624228" y="3861048"/>
            <a:ext cx="217168" cy="72008"/>
            <a:chOff x="683568" y="2528900"/>
            <a:chExt cx="217168" cy="7200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20A209C-FC55-AEC7-9E9F-268B1B96A268}"/>
                </a:ext>
              </a:extLst>
            </p:cNvPr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A610D3-B930-1704-4764-D5901652A757}"/>
                </a:ext>
              </a:extLst>
            </p:cNvPr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DE59F79-89D0-2BDD-51A4-3A8739999014}"/>
                </a:ext>
              </a:extLst>
            </p:cNvPr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40" name="Group 51">
            <a:extLst>
              <a:ext uri="{FF2B5EF4-FFF2-40B4-BE49-F238E27FC236}">
                <a16:creationId xmlns:a16="http://schemas.microsoft.com/office/drawing/2014/main" id="{995A3698-1760-0547-45B9-46724C0055E6}"/>
              </a:ext>
            </a:extLst>
          </p:cNvPr>
          <p:cNvGrpSpPr/>
          <p:nvPr/>
        </p:nvGrpSpPr>
        <p:grpSpPr>
          <a:xfrm>
            <a:off x="6551076" y="3789040"/>
            <a:ext cx="217168" cy="72008"/>
            <a:chOff x="683568" y="2528900"/>
            <a:chExt cx="217168" cy="7200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0888DE6-52F1-9AD2-6647-1FAEC1BFCB83}"/>
                </a:ext>
              </a:extLst>
            </p:cNvPr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BA6C705-4462-2ECB-6FF0-458DFFA43384}"/>
                </a:ext>
              </a:extLst>
            </p:cNvPr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AAE4D5-738C-9A9C-F267-2362FF67D67A}"/>
                </a:ext>
              </a:extLst>
            </p:cNvPr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44" name="Group 55">
            <a:extLst>
              <a:ext uri="{FF2B5EF4-FFF2-40B4-BE49-F238E27FC236}">
                <a16:creationId xmlns:a16="http://schemas.microsoft.com/office/drawing/2014/main" id="{EA4348D4-E9D0-0572-81CB-D44B75893AAB}"/>
              </a:ext>
            </a:extLst>
          </p:cNvPr>
          <p:cNvGrpSpPr/>
          <p:nvPr/>
        </p:nvGrpSpPr>
        <p:grpSpPr>
          <a:xfrm>
            <a:off x="6552220" y="3717032"/>
            <a:ext cx="217168" cy="72008"/>
            <a:chOff x="683568" y="2528900"/>
            <a:chExt cx="217168" cy="7200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C1F34D-1D38-1AB7-2866-1A25C5F565F8}"/>
                </a:ext>
              </a:extLst>
            </p:cNvPr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9392DEB-31D2-3EE2-EB66-FB970292D145}"/>
                </a:ext>
              </a:extLst>
            </p:cNvPr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B4C3F14-77C6-9862-7AFA-CECFF7231879}"/>
                </a:ext>
              </a:extLst>
            </p:cNvPr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48" name="Group 59">
            <a:extLst>
              <a:ext uri="{FF2B5EF4-FFF2-40B4-BE49-F238E27FC236}">
                <a16:creationId xmlns:a16="http://schemas.microsoft.com/office/drawing/2014/main" id="{199E770C-91F4-3F30-8B7F-801286281CB7}"/>
              </a:ext>
            </a:extLst>
          </p:cNvPr>
          <p:cNvGrpSpPr/>
          <p:nvPr/>
        </p:nvGrpSpPr>
        <p:grpSpPr>
          <a:xfrm>
            <a:off x="6479068" y="3645024"/>
            <a:ext cx="217168" cy="72008"/>
            <a:chOff x="683568" y="2528900"/>
            <a:chExt cx="217168" cy="7200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272EFE-922F-3694-8378-23C3EB2BC3D2}"/>
                </a:ext>
              </a:extLst>
            </p:cNvPr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A93B93E-BBFF-C2A8-4E6E-A77A7F8F1F67}"/>
                </a:ext>
              </a:extLst>
            </p:cNvPr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118EA1-F9D0-03C8-7007-2145A430AE2C}"/>
                </a:ext>
              </a:extLst>
            </p:cNvPr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97B81D2-0371-A18C-C7B3-9A1975EB1B6A}"/>
              </a:ext>
            </a:extLst>
          </p:cNvPr>
          <p:cNvSpPr/>
          <p:nvPr/>
        </p:nvSpPr>
        <p:spPr bwMode="auto">
          <a:xfrm>
            <a:off x="6623084" y="3861048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1D94F5-35B5-96C7-F173-5C7FE089C54C}"/>
              </a:ext>
            </a:extLst>
          </p:cNvPr>
          <p:cNvSpPr/>
          <p:nvPr/>
        </p:nvSpPr>
        <p:spPr bwMode="auto">
          <a:xfrm>
            <a:off x="6624228" y="3789040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63E376-4A8F-DA5A-AD31-896B9462DEA3}"/>
              </a:ext>
            </a:extLst>
          </p:cNvPr>
          <p:cNvSpPr/>
          <p:nvPr/>
        </p:nvSpPr>
        <p:spPr bwMode="auto">
          <a:xfrm>
            <a:off x="6552220" y="3717032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0A729C9-38DF-630D-BC8C-DA6DF9F03391}"/>
              </a:ext>
            </a:extLst>
          </p:cNvPr>
          <p:cNvSpPr/>
          <p:nvPr/>
        </p:nvSpPr>
        <p:spPr bwMode="auto">
          <a:xfrm>
            <a:off x="6480212" y="3645024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6" name="Text Box 5">
            <a:extLst>
              <a:ext uri="{FF2B5EF4-FFF2-40B4-BE49-F238E27FC236}">
                <a16:creationId xmlns:a16="http://schemas.microsoft.com/office/drawing/2014/main" id="{C9133372-BC4A-CF3F-E37D-CE7151652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pic>
        <p:nvPicPr>
          <p:cNvPr id="57" name="Picture 56" descr="latex-image-1.pdf">
            <a:extLst>
              <a:ext uri="{FF2B5EF4-FFF2-40B4-BE49-F238E27FC236}">
                <a16:creationId xmlns:a16="http://schemas.microsoft.com/office/drawing/2014/main" id="{CE49EE42-8FBE-2FF5-E542-984FAD195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933612"/>
            <a:ext cx="8422196" cy="2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9" grpId="0" animBg="1"/>
      <p:bldP spid="31" grpId="0" animBg="1"/>
      <p:bldP spid="31" grpId="1" animBg="1"/>
      <p:bldP spid="32" grpId="0" animBg="1"/>
      <p:bldP spid="35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Exemplu</a:t>
            </a:r>
            <a:r>
              <a:rPr lang="en-US" sz="3800" kern="0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programare</a:t>
            </a:r>
            <a:r>
              <a:rPr lang="en-US" sz="3800" kern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dinamică</a:t>
            </a:r>
            <a:endParaRPr lang="en-US" sz="38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1871700" y="2096852"/>
            <a:ext cx="2052228" cy="2304256"/>
            <a:chOff x="1223628" y="1052736"/>
            <a:chExt cx="2052228" cy="2304256"/>
          </a:xfrm>
        </p:grpSpPr>
        <p:sp>
          <p:nvSpPr>
            <p:cNvPr id="6" name="Rectangle 5"/>
            <p:cNvSpPr/>
            <p:nvPr/>
          </p:nvSpPr>
          <p:spPr bwMode="auto">
            <a:xfrm>
              <a:off x="1223628" y="1052736"/>
              <a:ext cx="2052228" cy="223224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367644" y="1196752"/>
            <a:ext cx="1728192" cy="2160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406080" imgH="507960" progId="Equation.3">
                    <p:embed/>
                  </p:oleObj>
                </mc:Choice>
                <mc:Fallback>
                  <p:oleObj name="Equation" r:id="rId3" imgW="406080" imgH="507960" progId="Equation.3">
                    <p:embed/>
                    <p:pic>
                      <p:nvPicPr>
                        <p:cNvPr id="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196752"/>
                          <a:ext cx="1728192" cy="2160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4632805"/>
            <a:ext cx="22659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39050" y="6167045"/>
            <a:ext cx="28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/>
                <a:cs typeface="Times New Roman"/>
              </a:rPr>
              <a:t>gradientul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imaginii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48128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4632805"/>
            <a:ext cx="2196244" cy="147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458840" y="6039739"/>
            <a:ext cx="425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Matricea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M de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costuri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 ale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drumurilor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aici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drumuri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verticale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148064" y="2096852"/>
            <a:ext cx="2052228" cy="22322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292079" y="2168860"/>
          <a:ext cx="1925015" cy="212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09480" imgH="672840" progId="Equation.3">
                  <p:embed/>
                </p:oleObj>
              </mc:Choice>
              <mc:Fallback>
                <p:oleObj name="Equation" r:id="rId7" imgW="609480" imgH="6728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79" y="2168860"/>
                        <a:ext cx="1925015" cy="21242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2"/>
          <p:cNvGrpSpPr/>
          <p:nvPr/>
        </p:nvGrpSpPr>
        <p:grpSpPr>
          <a:xfrm>
            <a:off x="5328084" y="2204864"/>
            <a:ext cx="1728192" cy="612068"/>
            <a:chOff x="5328084" y="2204864"/>
            <a:chExt cx="1728192" cy="61206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328084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940152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588224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5328084" y="292494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40152" y="292494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588224" y="292494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328084" y="364502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976156" y="364502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588224" y="3645024"/>
            <a:ext cx="504056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474273"/>
            <a:ext cx="8422196" cy="247318"/>
          </a:xfrm>
          <a:prstGeom prst="rect">
            <a:avLst/>
          </a:prstGeom>
        </p:spPr>
      </p:pic>
      <p:pic>
        <p:nvPicPr>
          <p:cNvPr id="9" name="Picture 8" descr="A building in the water&#10;&#10;Description automatically generated">
            <a:extLst>
              <a:ext uri="{FF2B5EF4-FFF2-40B4-BE49-F238E27FC236}">
                <a16:creationId xmlns:a16="http://schemas.microsoft.com/office/drawing/2014/main" id="{85C5E8DD-7578-02B7-5E95-211CE2583F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688" y="4661138"/>
            <a:ext cx="2265928" cy="15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Exemplu</a:t>
            </a:r>
            <a:r>
              <a:rPr lang="en-US" sz="3800" kern="0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programare</a:t>
            </a:r>
            <a:r>
              <a:rPr lang="en-US" sz="3800" kern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dinamică</a:t>
            </a:r>
            <a:endParaRPr lang="en-US" sz="38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1871700" y="2096852"/>
            <a:ext cx="2052228" cy="2304256"/>
            <a:chOff x="1223628" y="1052736"/>
            <a:chExt cx="2052228" cy="2304256"/>
          </a:xfrm>
        </p:grpSpPr>
        <p:sp>
          <p:nvSpPr>
            <p:cNvPr id="6" name="Rectangle 5"/>
            <p:cNvSpPr/>
            <p:nvPr/>
          </p:nvSpPr>
          <p:spPr bwMode="auto">
            <a:xfrm>
              <a:off x="1223628" y="1052736"/>
              <a:ext cx="2052228" cy="223224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367644" y="1196752"/>
            <a:ext cx="1728192" cy="2160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406080" imgH="507960" progId="Equation.3">
                    <p:embed/>
                  </p:oleObj>
                </mc:Choice>
                <mc:Fallback>
                  <p:oleObj name="Equation" r:id="rId3" imgW="406080" imgH="507960" progId="Equation.3">
                    <p:embed/>
                    <p:pic>
                      <p:nvPicPr>
                        <p:cNvPr id="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196752"/>
                          <a:ext cx="1728192" cy="2160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11"/>
          <p:cNvSpPr/>
          <p:nvPr/>
        </p:nvSpPr>
        <p:spPr bwMode="auto">
          <a:xfrm>
            <a:off x="5148064" y="2096852"/>
            <a:ext cx="2052228" cy="22322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292079" y="2168860"/>
          <a:ext cx="1925015" cy="212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09480" imgH="672840" progId="Equation.3">
                  <p:embed/>
                </p:oleObj>
              </mc:Choice>
              <mc:Fallback>
                <p:oleObj name="Equation" r:id="rId5" imgW="609480" imgH="6728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79" y="2168860"/>
                        <a:ext cx="1925015" cy="21242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5868144" y="3658534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220072" y="2965474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220072" y="2240868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605292" y="3658534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57220" y="3028498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957220" y="2380426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63688" y="4632805"/>
            <a:ext cx="22659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6056" y="4632805"/>
            <a:ext cx="2196244" cy="147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474273"/>
            <a:ext cx="8422196" cy="24731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39050" y="6167045"/>
            <a:ext cx="28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/>
                <a:cs typeface="Times New Roman"/>
              </a:rPr>
              <a:t>gradientul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imaginii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66480" y="6039739"/>
            <a:ext cx="444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Matricea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M de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costuri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 ale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drumurilor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aici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drumuri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verticale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 descr="A building in the water&#10;&#10;Description automatically generated">
            <a:extLst>
              <a:ext uri="{FF2B5EF4-FFF2-40B4-BE49-F238E27FC236}">
                <a16:creationId xmlns:a16="http://schemas.microsoft.com/office/drawing/2014/main" id="{BE9B8B68-9736-9D5D-D597-E59ED4AEC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688" y="4630246"/>
            <a:ext cx="2265928" cy="15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err="1">
                <a:latin typeface="Times New Roman"/>
                <a:cs typeface="Times New Roman"/>
              </a:rPr>
              <a:t>Exemplu</a:t>
            </a:r>
            <a:endParaRPr lang="en-US" sz="3800" dirty="0">
              <a:latin typeface="Times New Roman"/>
              <a:cs typeface="Times New Roman"/>
            </a:endParaRPr>
          </a:p>
        </p:txBody>
      </p:sp>
      <p:pic>
        <p:nvPicPr>
          <p:cNvPr id="1026" name="Picture 2" descr="C:\Users\chaoyeh\Desktop\pset0\lake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027" name="Picture 3" descr="C:\Users\chaoyeh\Desktop\pset0\energy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l="12628" t="4811" r="7993" b="10999"/>
          <a:stretch>
            <a:fillRect/>
          </a:stretch>
        </p:blipFill>
        <p:spPr bwMode="auto">
          <a:xfrm>
            <a:off x="4648200" y="2209800"/>
            <a:ext cx="4114800" cy="3129723"/>
          </a:xfrm>
          <a:prstGeom prst="rect">
            <a:avLst/>
          </a:prstGeom>
          <a:noFill/>
        </p:spPr>
      </p:pic>
      <p:sp>
        <p:nvSpPr>
          <p:cNvPr id="8" name="文字方塊 7"/>
          <p:cNvSpPr txBox="1"/>
          <p:nvPr/>
        </p:nvSpPr>
        <p:spPr>
          <a:xfrm>
            <a:off x="1600200" y="1916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Imagine </a:t>
            </a:r>
            <a:r>
              <a:rPr lang="en-US" dirty="0" err="1">
                <a:solidFill>
                  <a:prstClr val="black"/>
                </a:solidFill>
                <a:latin typeface="Times New Roman"/>
                <a:cs typeface="Times New Roman"/>
              </a:rPr>
              <a:t>inițială</a:t>
            </a:r>
            <a:endParaRPr lang="en-US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863044" y="1905000"/>
            <a:ext cx="369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Times New Roman"/>
                <a:cs typeface="Times New Roman"/>
              </a:rPr>
              <a:t>Matricea</a:t>
            </a:r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 de </a:t>
            </a:r>
            <a:r>
              <a:rPr lang="en-US" dirty="0" err="1">
                <a:solidFill>
                  <a:prstClr val="black"/>
                </a:solidFill>
                <a:latin typeface="Times New Roman"/>
                <a:cs typeface="Times New Roman"/>
              </a:rPr>
              <a:t>costuri</a:t>
            </a:r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 ale </a:t>
            </a:r>
            <a:r>
              <a:rPr lang="en-US" dirty="0" err="1">
                <a:solidFill>
                  <a:prstClr val="black"/>
                </a:solidFill>
                <a:latin typeface="Times New Roman"/>
                <a:cs typeface="Times New Roman"/>
              </a:rPr>
              <a:t>drumurilor</a:t>
            </a:r>
            <a:endParaRPr lang="en-US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2548" y="5445224"/>
            <a:ext cx="37079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00" dirty="0" err="1">
                <a:solidFill>
                  <a:srgbClr val="0000FF"/>
                </a:solidFill>
                <a:latin typeface="Times New Roman"/>
                <a:cs typeface="Times New Roman"/>
              </a:rPr>
              <a:t>Albastru</a:t>
            </a:r>
            <a:r>
              <a:rPr lang="en-US" sz="2600" dirty="0">
                <a:solidFill>
                  <a:srgbClr val="0000FF"/>
                </a:solidFill>
                <a:latin typeface="Times New Roman"/>
                <a:cs typeface="Times New Roman"/>
              </a:rPr>
              <a:t> = cost </a:t>
            </a:r>
            <a:r>
              <a:rPr lang="en-US" sz="2600" dirty="0" err="1">
                <a:solidFill>
                  <a:srgbClr val="0000FF"/>
                </a:solidFill>
                <a:latin typeface="Times New Roman"/>
                <a:cs typeface="Times New Roman"/>
              </a:rPr>
              <a:t>mic</a:t>
            </a:r>
            <a:endParaRPr lang="en-US" sz="2600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00" dirty="0" err="1">
                <a:solidFill>
                  <a:srgbClr val="FF0000"/>
                </a:solidFill>
                <a:latin typeface="Times New Roman"/>
                <a:cs typeface="Times New Roman"/>
              </a:rPr>
              <a:t>Roşu</a:t>
            </a:r>
            <a:r>
              <a:rPr lang="en-US" sz="2600" dirty="0">
                <a:solidFill>
                  <a:srgbClr val="FF0000"/>
                </a:solidFill>
                <a:latin typeface="Times New Roman"/>
                <a:cs typeface="Times New Roman"/>
              </a:rPr>
              <a:t> = cost mare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54092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chaoyeh\Desktop\pset0\origin_image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096000" cy="4572000"/>
          </a:xfrm>
          <a:prstGeom prst="rect">
            <a:avLst/>
          </a:prstGeom>
          <a:noFill/>
        </p:spPr>
      </p:pic>
      <p:pic>
        <p:nvPicPr>
          <p:cNvPr id="7" name="Picture 16" descr="C:\Users\chaoyeh\Desktop\pset0\labeled_image_01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600200"/>
            <a:ext cx="6096000" cy="4572000"/>
          </a:xfrm>
          <a:prstGeom prst="rect">
            <a:avLst/>
          </a:prstGeom>
          <a:noFill/>
        </p:spPr>
      </p:pic>
      <p:pic>
        <p:nvPicPr>
          <p:cNvPr id="8" name="Picture 30" descr="C:\Users\chaoyeh\Desktop\pset0\new_image_01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600200"/>
            <a:ext cx="6000750" cy="4572000"/>
          </a:xfrm>
          <a:prstGeom prst="rect">
            <a:avLst/>
          </a:prstGeom>
          <a:noFill/>
        </p:spPr>
      </p:pic>
      <p:pic>
        <p:nvPicPr>
          <p:cNvPr id="9" name="Picture 17" descr="C:\Users\chaoyeh\Desktop\pset0\labeled_image_02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1600200"/>
            <a:ext cx="6000750" cy="4572000"/>
          </a:xfrm>
          <a:prstGeom prst="rect">
            <a:avLst/>
          </a:prstGeom>
          <a:noFill/>
        </p:spPr>
      </p:pic>
      <p:pic>
        <p:nvPicPr>
          <p:cNvPr id="10" name="Picture 31" descr="C:\Users\chaoyeh\Desktop\pset0\new_image_02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1600200"/>
            <a:ext cx="5905500" cy="4572000"/>
          </a:xfrm>
          <a:prstGeom prst="rect">
            <a:avLst/>
          </a:prstGeom>
          <a:noFill/>
        </p:spPr>
      </p:pic>
      <p:pic>
        <p:nvPicPr>
          <p:cNvPr id="11" name="Picture 18" descr="C:\Users\chaoyeh\Desktop\pset0\labeled_image_03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1600200"/>
            <a:ext cx="5905500" cy="4572000"/>
          </a:xfrm>
          <a:prstGeom prst="rect">
            <a:avLst/>
          </a:prstGeom>
          <a:noFill/>
        </p:spPr>
      </p:pic>
      <p:pic>
        <p:nvPicPr>
          <p:cNvPr id="12" name="Picture 32" descr="C:\Users\chaoyeh\Desktop\pset0\new_image_03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0" y="1600200"/>
            <a:ext cx="5810250" cy="4572000"/>
          </a:xfrm>
          <a:prstGeom prst="rect">
            <a:avLst/>
          </a:prstGeom>
          <a:noFill/>
        </p:spPr>
      </p:pic>
      <p:pic>
        <p:nvPicPr>
          <p:cNvPr id="13" name="Picture 19" descr="C:\Users\chaoyeh\Desktop\pset0\labeled_image_04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1600200"/>
            <a:ext cx="5810250" cy="4572000"/>
          </a:xfrm>
          <a:prstGeom prst="rect">
            <a:avLst/>
          </a:prstGeom>
          <a:noFill/>
        </p:spPr>
      </p:pic>
      <p:pic>
        <p:nvPicPr>
          <p:cNvPr id="14" name="Picture 33" descr="C:\Users\chaoyeh\Desktop\pset0\new_image_04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1600200"/>
            <a:ext cx="5715000" cy="4572000"/>
          </a:xfrm>
          <a:prstGeom prst="rect">
            <a:avLst/>
          </a:prstGeom>
          <a:noFill/>
        </p:spPr>
      </p:pic>
      <p:pic>
        <p:nvPicPr>
          <p:cNvPr id="15" name="Picture 20" descr="C:\Users\chaoyeh\Desktop\pset0\labeled_image_05.bm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0" y="1600200"/>
            <a:ext cx="5715000" cy="4572000"/>
          </a:xfrm>
          <a:prstGeom prst="rect">
            <a:avLst/>
          </a:prstGeom>
          <a:noFill/>
        </p:spPr>
      </p:pic>
      <p:pic>
        <p:nvPicPr>
          <p:cNvPr id="16" name="Picture 34" descr="C:\Users\chaoyeh\Desktop\pset0\new_image_05.bm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0" y="1600200"/>
            <a:ext cx="5619750" cy="4572000"/>
          </a:xfrm>
          <a:prstGeom prst="rect">
            <a:avLst/>
          </a:prstGeom>
          <a:noFill/>
        </p:spPr>
      </p:pic>
      <p:pic>
        <p:nvPicPr>
          <p:cNvPr id="17" name="Picture 21" descr="C:\Users\chaoyeh\Desktop\pset0\labeled_image_06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23999" y="1600200"/>
            <a:ext cx="5619750" cy="4572000"/>
          </a:xfrm>
          <a:prstGeom prst="rect">
            <a:avLst/>
          </a:prstGeom>
          <a:noFill/>
        </p:spPr>
      </p:pic>
      <p:pic>
        <p:nvPicPr>
          <p:cNvPr id="18" name="Picture 35" descr="C:\Users\chaoyeh\Desktop\pset0\new_image_06.bm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24000" y="1600200"/>
            <a:ext cx="5524500" cy="4572000"/>
          </a:xfrm>
          <a:prstGeom prst="rect">
            <a:avLst/>
          </a:prstGeom>
          <a:noFill/>
        </p:spPr>
      </p:pic>
      <p:pic>
        <p:nvPicPr>
          <p:cNvPr id="19" name="Picture 23" descr="C:\Users\chaoyeh\Desktop\pset0\labeled_image_08.bmp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524000" y="1600200"/>
            <a:ext cx="5429250" cy="4572000"/>
          </a:xfrm>
          <a:prstGeom prst="rect">
            <a:avLst/>
          </a:prstGeom>
          <a:noFill/>
        </p:spPr>
      </p:pic>
      <p:pic>
        <p:nvPicPr>
          <p:cNvPr id="20" name="Picture 37" descr="C:\Users\chaoyeh\Desktop\pset0\new_image_08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24000" y="1600200"/>
            <a:ext cx="5334000" cy="4572000"/>
          </a:xfrm>
          <a:prstGeom prst="rect">
            <a:avLst/>
          </a:prstGeom>
          <a:noFill/>
        </p:spPr>
      </p:pic>
      <p:pic>
        <p:nvPicPr>
          <p:cNvPr id="21" name="Picture 24" descr="C:\Users\chaoyeh\Desktop\pset0\labeled_image_09.bmp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524000" y="1600200"/>
            <a:ext cx="5334000" cy="4572000"/>
          </a:xfrm>
          <a:prstGeom prst="rect">
            <a:avLst/>
          </a:prstGeom>
          <a:noFill/>
        </p:spPr>
      </p:pic>
      <p:pic>
        <p:nvPicPr>
          <p:cNvPr id="22" name="Picture 38" descr="C:\Users\chaoyeh\Desktop\pset0\new_image_09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524000" y="1600200"/>
            <a:ext cx="5238750" cy="4572000"/>
          </a:xfrm>
          <a:prstGeom prst="rect">
            <a:avLst/>
          </a:prstGeom>
          <a:noFill/>
        </p:spPr>
      </p:pic>
      <p:pic>
        <p:nvPicPr>
          <p:cNvPr id="23" name="Picture 25" descr="C:\Users\chaoyeh\Desktop\pset0\labeled_image_10.bmp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524000" y="1600200"/>
            <a:ext cx="5238750" cy="4572000"/>
          </a:xfrm>
          <a:prstGeom prst="rect">
            <a:avLst/>
          </a:prstGeom>
          <a:noFill/>
        </p:spPr>
      </p:pic>
      <p:pic>
        <p:nvPicPr>
          <p:cNvPr id="24" name="Picture 39" descr="C:\Users\chaoyeh\Desktop\pset0\new_image_10.bmp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524000" y="1600200"/>
            <a:ext cx="5143500" cy="4572000"/>
          </a:xfrm>
          <a:prstGeom prst="rect">
            <a:avLst/>
          </a:prstGeom>
          <a:noFill/>
        </p:spPr>
      </p:pic>
      <p:pic>
        <p:nvPicPr>
          <p:cNvPr id="25" name="Picture 26" descr="C:\Users\chaoyeh\Desktop\pset0\labeled_image_11.bmp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524000" y="1600200"/>
            <a:ext cx="5143500" cy="4572000"/>
          </a:xfrm>
          <a:prstGeom prst="rect">
            <a:avLst/>
          </a:prstGeom>
          <a:noFill/>
        </p:spPr>
      </p:pic>
      <p:pic>
        <p:nvPicPr>
          <p:cNvPr id="26" name="Picture 40" descr="C:\Users\chaoyeh\Desktop\pset0\new_image_11.bmp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524000" y="1600200"/>
            <a:ext cx="5048250" cy="4572000"/>
          </a:xfrm>
          <a:prstGeom prst="rect">
            <a:avLst/>
          </a:prstGeom>
          <a:noFill/>
        </p:spPr>
      </p:pic>
      <p:pic>
        <p:nvPicPr>
          <p:cNvPr id="27" name="Picture 27" descr="C:\Users\chaoyeh\Desktop\pset0\labeled_image_12.bmp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524000" y="1600200"/>
            <a:ext cx="5048250" cy="4572000"/>
          </a:xfrm>
          <a:prstGeom prst="rect">
            <a:avLst/>
          </a:prstGeom>
          <a:noFill/>
        </p:spPr>
      </p:pic>
      <p:pic>
        <p:nvPicPr>
          <p:cNvPr id="28" name="Picture 41" descr="C:\Users\chaoyeh\Desktop\pset0\new_image_12.bmp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524000" y="1600200"/>
            <a:ext cx="4953000" cy="4572000"/>
          </a:xfrm>
          <a:prstGeom prst="rect">
            <a:avLst/>
          </a:prstGeom>
          <a:noFill/>
        </p:spPr>
      </p:pic>
      <p:pic>
        <p:nvPicPr>
          <p:cNvPr id="29" name="Picture 28" descr="C:\Users\chaoyeh\Desktop\pset0\labeled_image_13.bmp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524000" y="1600200"/>
            <a:ext cx="4953000" cy="4572000"/>
          </a:xfrm>
          <a:prstGeom prst="rect">
            <a:avLst/>
          </a:prstGeom>
          <a:noFill/>
        </p:spPr>
      </p:pic>
      <p:pic>
        <p:nvPicPr>
          <p:cNvPr id="30" name="Picture 42" descr="C:\Users\chaoyeh\Desktop\pset0\new_image_13.bmp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523999" y="1600200"/>
            <a:ext cx="4857750" cy="4572000"/>
          </a:xfrm>
          <a:prstGeom prst="rect">
            <a:avLst/>
          </a:prstGeom>
          <a:noFill/>
        </p:spPr>
      </p:pic>
      <p:pic>
        <p:nvPicPr>
          <p:cNvPr id="31" name="Picture 29" descr="C:\Users\chaoyeh\Desktop\pset0\labeled_image_14.bmp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524000" y="1600200"/>
            <a:ext cx="4857750" cy="4572000"/>
          </a:xfrm>
          <a:prstGeom prst="rect">
            <a:avLst/>
          </a:prstGeom>
          <a:noFill/>
        </p:spPr>
      </p:pic>
      <p:pic>
        <p:nvPicPr>
          <p:cNvPr id="32" name="Picture 44" descr="C:\Users\chaoyeh\Desktop\pset0\new_image_14.bmp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524000" y="1600200"/>
            <a:ext cx="4762500" cy="4572000"/>
          </a:xfrm>
          <a:prstGeom prst="rect">
            <a:avLst/>
          </a:prstGeom>
          <a:noFill/>
        </p:spPr>
      </p:pic>
      <p:sp>
        <p:nvSpPr>
          <p:cNvPr id="33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>
                <a:solidFill>
                  <a:prstClr val="black"/>
                </a:solidFill>
                <a:latin typeface="Times New Roman"/>
                <a:cs typeface="Times New Roman"/>
              </a:rPr>
              <a:t>Exemplu</a:t>
            </a:r>
            <a:endParaRPr lang="en-US" sz="38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22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4158" t="65015" r="53398"/>
          <a:stretch/>
        </p:blipFill>
        <p:spPr bwMode="auto">
          <a:xfrm>
            <a:off x="1086085" y="4016250"/>
            <a:ext cx="2422805" cy="218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2117" t="7082" r="16506" b="50765"/>
          <a:stretch/>
        </p:blipFill>
        <p:spPr bwMode="auto">
          <a:xfrm>
            <a:off x="1971662" y="1052826"/>
            <a:ext cx="5330171" cy="263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>
                <a:solidFill>
                  <a:prstClr val="black"/>
                </a:solidFill>
                <a:latin typeface="Times New Roman"/>
                <a:cs typeface="Times New Roman"/>
              </a:rPr>
              <a:t>Rezultate</a:t>
            </a:r>
            <a:endParaRPr lang="en-US" sz="38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6189" t="64927"/>
          <a:stretch/>
        </p:blipFill>
        <p:spPr bwMode="auto">
          <a:xfrm>
            <a:off x="5480552" y="4054669"/>
            <a:ext cx="2524833" cy="219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18742" y="5953924"/>
            <a:ext cx="28071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Redimensionare</a:t>
            </a:r>
            <a:r>
              <a:rPr lang="en-US" b="1" dirty="0">
                <a:solidFill>
                  <a:srgbClr val="000000"/>
                </a:solidFill>
              </a:rPr>
              <a:t> cu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păstrarea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conținutului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5561009" y="5985111"/>
            <a:ext cx="2444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Redimensionare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uzuală</a:t>
            </a:r>
            <a:r>
              <a:rPr lang="en-US" b="1" dirty="0">
                <a:solidFill>
                  <a:srgbClr val="000000"/>
                </a:solidFill>
              </a:rPr>
              <a:t> (</a:t>
            </a:r>
            <a:r>
              <a:rPr lang="en-US" b="1" dirty="0" err="1">
                <a:solidFill>
                  <a:srgbClr val="000000"/>
                </a:solidFill>
              </a:rPr>
              <a:t>imresize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5188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EEEE-A1D1-581C-5E5D-29966537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5" name="Content Placeholder 4" descr="A document with text on it&#10;&#10;Description automatically generated">
            <a:extLst>
              <a:ext uri="{FF2B5EF4-FFF2-40B4-BE49-F238E27FC236}">
                <a16:creationId xmlns:a16="http://schemas.microsoft.com/office/drawing/2014/main" id="{11F139C8-DA6F-070D-90DC-7C8114317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08709"/>
            <a:ext cx="8750832" cy="6174653"/>
          </a:xfrm>
        </p:spPr>
      </p:pic>
    </p:spTree>
    <p:extLst>
      <p:ext uri="{BB962C8B-B14F-4D97-AF65-F5344CB8AC3E}">
        <p14:creationId xmlns:p14="http://schemas.microsoft.com/office/powerpoint/2010/main" val="3426927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9641" y="1172562"/>
            <a:ext cx="4247963" cy="295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67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3622" y="4406821"/>
            <a:ext cx="4247964" cy="1626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67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016" y="4406821"/>
            <a:ext cx="4247964" cy="1626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>
                <a:solidFill>
                  <a:prstClr val="black"/>
                </a:solidFill>
                <a:latin typeface="Times New Roman"/>
                <a:cs typeface="Times New Roman"/>
              </a:rPr>
              <a:t>Rezultate</a:t>
            </a:r>
            <a:endParaRPr lang="en-US" sz="38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8742" y="5953924"/>
            <a:ext cx="28071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Redimensionare</a:t>
            </a:r>
            <a:r>
              <a:rPr lang="en-US" b="1" dirty="0">
                <a:solidFill>
                  <a:srgbClr val="000000"/>
                </a:solidFill>
              </a:rPr>
              <a:t> cu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păstrarea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conținutului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5561009" y="5985111"/>
            <a:ext cx="2444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Redimensionare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uzuală</a:t>
            </a:r>
            <a:r>
              <a:rPr lang="en-US" b="1" dirty="0">
                <a:solidFill>
                  <a:srgbClr val="000000"/>
                </a:solidFill>
              </a:rPr>
              <a:t> (</a:t>
            </a:r>
            <a:r>
              <a:rPr lang="en-US" b="1" dirty="0" err="1">
                <a:solidFill>
                  <a:srgbClr val="000000"/>
                </a:solidFill>
              </a:rPr>
              <a:t>imresize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3464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626" y="908721"/>
            <a:ext cx="3430352" cy="257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6090" y="1304764"/>
            <a:ext cx="2058211" cy="188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9626" y="3609020"/>
            <a:ext cx="3430352" cy="257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6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76090" y="4005064"/>
            <a:ext cx="2744282" cy="188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>
                <a:solidFill>
                  <a:prstClr val="black"/>
                </a:solidFill>
                <a:latin typeface="Times New Roman"/>
                <a:cs typeface="Times New Roman"/>
              </a:rPr>
              <a:t>Rezultate</a:t>
            </a:r>
            <a:r>
              <a:rPr lang="en-US" sz="3800" dirty="0">
                <a:solidFill>
                  <a:prstClr val="black"/>
                </a:solidFill>
                <a:latin typeface="Times New Roman"/>
                <a:cs typeface="Times New Roman"/>
              </a:rPr>
              <a:t> - failures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517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43624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97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6076" y="1700808"/>
            <a:ext cx="3333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>
                <a:solidFill>
                  <a:prstClr val="black"/>
                </a:solidFill>
                <a:latin typeface="Times New Roman"/>
                <a:cs typeface="Times New Roman"/>
              </a:rPr>
              <a:t>Rezultate</a:t>
            </a:r>
            <a:r>
              <a:rPr lang="en-US" sz="3800" dirty="0">
                <a:solidFill>
                  <a:prstClr val="black"/>
                </a:solidFill>
                <a:latin typeface="Times New Roman"/>
                <a:cs typeface="Times New Roman"/>
              </a:rPr>
              <a:t> - failures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84544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19 at 11.04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" y="2052034"/>
            <a:ext cx="4601280" cy="3804905"/>
          </a:xfrm>
          <a:prstGeom prst="rect">
            <a:avLst/>
          </a:prstGeom>
        </p:spPr>
      </p:pic>
      <p:pic>
        <p:nvPicPr>
          <p:cNvPr id="7" name="Picture 6" descr="Screen shot 2014-11-19 at 11.04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18" y="2022152"/>
            <a:ext cx="3949700" cy="402209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Eliminarea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regiuni</a:t>
            </a:r>
            <a:r>
              <a:rPr lang="en-US" dirty="0">
                <a:latin typeface="Times New Roman"/>
                <a:cs typeface="Times New Roman"/>
              </a:rPr>
              <a:t> din imagine</a:t>
            </a:r>
          </a:p>
        </p:txBody>
      </p:sp>
    </p:spTree>
    <p:extLst>
      <p:ext uri="{BB962C8B-B14F-4D97-AF65-F5344CB8AC3E}">
        <p14:creationId xmlns:p14="http://schemas.microsoft.com/office/powerpoint/2010/main" val="211805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54" y="2130425"/>
            <a:ext cx="9031546" cy="1470025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Cum </a:t>
            </a:r>
            <a:r>
              <a:rPr lang="en-US" dirty="0" err="1">
                <a:latin typeface="Times New Roman"/>
                <a:cs typeface="Times New Roman"/>
              </a:rPr>
              <a:t>transformăm</a:t>
            </a:r>
            <a:r>
              <a:rPr lang="en-US" dirty="0">
                <a:latin typeface="Times New Roman"/>
                <a:cs typeface="Times New Roman"/>
              </a:rPr>
              <a:t>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 err="1">
                <a:latin typeface="Times New Roman"/>
                <a:cs typeface="Times New Roman"/>
              </a:rPr>
              <a:t>gradienții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muchii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4752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9"/>
          <p:cNvSpPr>
            <a:spLocks noChangeArrowheads="1"/>
          </p:cNvSpPr>
          <p:nvPr/>
        </p:nvSpPr>
        <p:spPr bwMode="auto">
          <a:xfrm>
            <a:off x="685800" y="3429000"/>
            <a:ext cx="839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>
                <a:latin typeface="Times New Roman"/>
                <a:cs typeface="Times New Roman"/>
              </a:rPr>
              <a:t>Gradientul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arată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direcția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celei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rapide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schimbări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intensitate</a:t>
            </a:r>
            <a:br>
              <a:rPr lang="en-US" sz="2400" dirty="0">
                <a:latin typeface="Times New Roman"/>
                <a:cs typeface="Times New Roman"/>
              </a:rPr>
            </a:br>
            <a:br>
              <a:rPr lang="en-US" sz="2400" dirty="0">
                <a:latin typeface="Times New Roman"/>
                <a:cs typeface="Times New Roman"/>
              </a:rPr>
            </a:b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74853" name="Rectangle 5"/>
          <p:cNvSpPr>
            <a:spLocks noChangeArrowheads="1"/>
          </p:cNvSpPr>
          <p:nvPr/>
        </p:nvSpPr>
        <p:spPr bwMode="auto">
          <a:xfrm>
            <a:off x="6096000" y="2057400"/>
            <a:ext cx="9906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9248" name="Line 6"/>
          <p:cNvSpPr>
            <a:spLocks noChangeShapeType="1"/>
          </p:cNvSpPr>
          <p:nvPr/>
        </p:nvSpPr>
        <p:spPr bwMode="auto">
          <a:xfrm flipV="1">
            <a:off x="6605588" y="2209800"/>
            <a:ext cx="328613" cy="3286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pic>
        <p:nvPicPr>
          <p:cNvPr id="9246" name="Picture 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51688" y="2133600"/>
            <a:ext cx="1535113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44" name="Oval 8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922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129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latin typeface="Times New Roman"/>
                <a:cs typeface="Times New Roman"/>
              </a:rPr>
              <a:t>Gradientul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9222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95730" y="12192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1066800" y="2057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9224" name="Line 13"/>
          <p:cNvSpPr>
            <a:spLocks noChangeShapeType="1"/>
          </p:cNvSpPr>
          <p:nvPr/>
        </p:nvSpPr>
        <p:spPr bwMode="auto">
          <a:xfrm>
            <a:off x="1219200" y="2590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9225" name="Oval 14"/>
          <p:cNvSpPr>
            <a:spLocks noChangeArrowheads="1"/>
          </p:cNvSpPr>
          <p:nvPr/>
        </p:nvSpPr>
        <p:spPr bwMode="auto">
          <a:xfrm>
            <a:off x="1162050" y="2552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pic>
        <p:nvPicPr>
          <p:cNvPr id="9226" name="Picture 15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2132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9" name="Picture 1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67201" y="2819400"/>
            <a:ext cx="141763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6" name="Rectangle 18"/>
          <p:cNvSpPr>
            <a:spLocks noChangeArrowheads="1"/>
          </p:cNvSpPr>
          <p:nvPr/>
        </p:nvSpPr>
        <p:spPr bwMode="auto">
          <a:xfrm rot="5400000">
            <a:off x="4187825" y="1671638"/>
            <a:ext cx="304800" cy="1074738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9241" name="Line 19"/>
          <p:cNvSpPr>
            <a:spLocks noChangeShapeType="1"/>
          </p:cNvSpPr>
          <p:nvPr/>
        </p:nvSpPr>
        <p:spPr bwMode="auto">
          <a:xfrm rot="5400000">
            <a:off x="4076700" y="24765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9242" name="Oval 20"/>
          <p:cNvSpPr>
            <a:spLocks noChangeArrowheads="1"/>
          </p:cNvSpPr>
          <p:nvPr/>
        </p:nvSpPr>
        <p:spPr bwMode="auto">
          <a:xfrm>
            <a:off x="4305301" y="2171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9229" name="Rectangle 26"/>
          <p:cNvSpPr>
            <a:spLocks noChangeArrowheads="1"/>
          </p:cNvSpPr>
          <p:nvPr/>
        </p:nvSpPr>
        <p:spPr bwMode="auto">
          <a:xfrm>
            <a:off x="685800" y="47244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>
                <a:latin typeface="Times New Roman"/>
                <a:cs typeface="Times New Roman"/>
              </a:rPr>
              <a:t>Direcția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gradientului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dată</a:t>
            </a:r>
            <a:r>
              <a:rPr lang="en-US" sz="2400" dirty="0">
                <a:latin typeface="Times New Roman"/>
                <a:cs typeface="Times New Roman"/>
              </a:rPr>
              <a:t> de:</a:t>
            </a:r>
          </a:p>
        </p:txBody>
      </p:sp>
      <p:pic>
        <p:nvPicPr>
          <p:cNvPr id="9230" name="Picture 27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67492" y="4735513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28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" y="6037263"/>
            <a:ext cx="3708400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85800" y="5427663"/>
            <a:ext cx="807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Caracterizăm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muchie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prin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magnitudinea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gradientului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990600" y="3891671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Care </a:t>
            </a:r>
            <a:r>
              <a:rPr lang="en-US" sz="2000" dirty="0" err="1">
                <a:latin typeface="Times New Roman"/>
                <a:cs typeface="Times New Roman"/>
              </a:rPr>
              <a:t>este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legătura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dintre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direcția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gradientului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direcția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muchiei</a:t>
            </a:r>
            <a:r>
              <a:rPr lang="en-US" sz="2000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3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9481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Gradientul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1024467" y="4281138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Direcția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gradientului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este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perpendiculară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direcția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muchiei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16" y="5989899"/>
            <a:ext cx="3052601" cy="799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05418" y="6175112"/>
            <a:ext cx="9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sau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3499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Metode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detectare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muchiilor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524010" y="1338630"/>
            <a:ext cx="8140701" cy="43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Putem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ăsi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muchii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după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6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metode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metoda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Sobel</a:t>
            </a:r>
            <a:endParaRPr lang="en-US" sz="28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etoda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Prewitt</a:t>
            </a: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metoda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Roberts</a:t>
            </a: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etoda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Laplacian-ului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unei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funcții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Gaussiene</a:t>
            </a:r>
            <a:endParaRPr lang="en-US" sz="28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metoda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“zero-crossings”</a:t>
            </a: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metoda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Canny </a:t>
            </a:r>
            <a:endParaRPr lang="en-US" sz="28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4446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Metodele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Sobel</a:t>
            </a:r>
            <a:r>
              <a:rPr lang="en-US" dirty="0">
                <a:latin typeface="Times New Roman"/>
                <a:cs typeface="Times New Roman"/>
              </a:rPr>
              <a:t> + Roberts + Prewitt</a:t>
            </a:r>
          </a:p>
        </p:txBody>
      </p:sp>
      <p:pic>
        <p:nvPicPr>
          <p:cNvPr id="11161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322" y="2960040"/>
            <a:ext cx="6276975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534987" y="1338630"/>
            <a:ext cx="814070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Găsește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muchii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punctele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unde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gradientul</a:t>
            </a:r>
            <a:r>
              <a:rPr lang="en-US" sz="2800" dirty="0">
                <a:latin typeface="Times New Roman"/>
                <a:cs typeface="Times New Roman"/>
              </a:rPr>
              <a:t> are </a:t>
            </a:r>
            <a:r>
              <a:rPr lang="en-US" sz="2800" dirty="0" err="1">
                <a:latin typeface="Times New Roman"/>
                <a:cs typeface="Times New Roman"/>
              </a:rPr>
              <a:t>valori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mari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mai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mari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decât</a:t>
            </a:r>
            <a:r>
              <a:rPr lang="en-US" sz="2800" dirty="0">
                <a:latin typeface="Times New Roman"/>
                <a:cs typeface="Times New Roman"/>
              </a:rPr>
              <a:t> un </a:t>
            </a:r>
            <a:r>
              <a:rPr lang="en-US" sz="2800" dirty="0" err="1">
                <a:latin typeface="Times New Roman"/>
                <a:cs typeface="Times New Roman"/>
              </a:rPr>
              <a:t>prag</a:t>
            </a:r>
            <a:r>
              <a:rPr lang="en-US" sz="2800" dirty="0">
                <a:latin typeface="Times New Roman"/>
                <a:cs typeface="Times New Roman"/>
              </a:rPr>
              <a:t>). </a:t>
            </a:r>
            <a:r>
              <a:rPr lang="en-US" sz="2800" dirty="0" err="1">
                <a:latin typeface="Times New Roman"/>
                <a:cs typeface="Times New Roman"/>
              </a:rPr>
              <a:t>Calculează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gradientul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baza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filtrelor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corespunzătoare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Sobel</a:t>
            </a:r>
            <a:r>
              <a:rPr lang="en-US" sz="2800" dirty="0">
                <a:latin typeface="Times New Roman"/>
                <a:cs typeface="Times New Roman"/>
              </a:rPr>
              <a:t>, Roberts, Prewitt). </a:t>
            </a:r>
          </a:p>
        </p:txBody>
      </p:sp>
    </p:spTree>
    <p:extLst>
      <p:ext uri="{BB962C8B-B14F-4D97-AF65-F5344CB8AC3E}">
        <p14:creationId xmlns:p14="http://schemas.microsoft.com/office/powerpoint/2010/main" val="1923235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Metodele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Sobel</a:t>
            </a:r>
            <a:r>
              <a:rPr lang="en-US" dirty="0">
                <a:latin typeface="Times New Roman"/>
                <a:cs typeface="Times New Roman"/>
              </a:rPr>
              <a:t> + Roberts + Prewitt</a:t>
            </a: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534987" y="1338630"/>
            <a:ext cx="814070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Găsește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muchii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punctele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unde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gradientul</a:t>
            </a:r>
            <a:r>
              <a:rPr lang="en-US" sz="2800" dirty="0">
                <a:latin typeface="Times New Roman"/>
                <a:cs typeface="Times New Roman"/>
              </a:rPr>
              <a:t> are </a:t>
            </a:r>
            <a:r>
              <a:rPr lang="en-US" sz="2800" dirty="0" err="1">
                <a:latin typeface="Times New Roman"/>
                <a:cs typeface="Times New Roman"/>
              </a:rPr>
              <a:t>valori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mari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mai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mari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decât</a:t>
            </a:r>
            <a:r>
              <a:rPr lang="en-US" sz="2800" dirty="0">
                <a:latin typeface="Times New Roman"/>
                <a:cs typeface="Times New Roman"/>
              </a:rPr>
              <a:t> un </a:t>
            </a:r>
            <a:r>
              <a:rPr lang="en-US" sz="2800" dirty="0" err="1">
                <a:latin typeface="Times New Roman"/>
                <a:cs typeface="Times New Roman"/>
              </a:rPr>
              <a:t>prag</a:t>
            </a:r>
            <a:r>
              <a:rPr lang="en-US" sz="2800" dirty="0">
                <a:latin typeface="Times New Roman"/>
                <a:cs typeface="Times New Roman"/>
              </a:rPr>
              <a:t>). </a:t>
            </a:r>
            <a:r>
              <a:rPr lang="en-US" sz="2800" dirty="0" err="1">
                <a:latin typeface="Times New Roman"/>
                <a:cs typeface="Times New Roman"/>
              </a:rPr>
              <a:t>Calculează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gradientul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baza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filtrelor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corespunzătoare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Sobel</a:t>
            </a:r>
            <a:r>
              <a:rPr lang="en-US" sz="2800" dirty="0">
                <a:latin typeface="Times New Roman"/>
                <a:cs typeface="Times New Roman"/>
              </a:rPr>
              <a:t>, Roberts, Prewitt). </a:t>
            </a:r>
          </a:p>
        </p:txBody>
      </p:sp>
      <p:pic>
        <p:nvPicPr>
          <p:cNvPr id="2" name="Picture 1" descr="Lena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" y="3137798"/>
            <a:ext cx="2064015" cy="2064015"/>
          </a:xfrm>
          <a:prstGeom prst="rect">
            <a:avLst/>
          </a:prstGeom>
        </p:spPr>
      </p:pic>
      <p:pic>
        <p:nvPicPr>
          <p:cNvPr id="15" name="Picture 14" descr="lena_prewit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t="6504" r="9242" b="12174"/>
          <a:stretch/>
        </p:blipFill>
        <p:spPr>
          <a:xfrm>
            <a:off x="2164536" y="3137797"/>
            <a:ext cx="2112474" cy="2052009"/>
          </a:xfrm>
          <a:prstGeom prst="rect">
            <a:avLst/>
          </a:prstGeom>
        </p:spPr>
      </p:pic>
      <p:pic>
        <p:nvPicPr>
          <p:cNvPr id="18" name="Picture 17" descr="lena_sobel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6504" r="8612" b="12174"/>
          <a:stretch/>
        </p:blipFill>
        <p:spPr>
          <a:xfrm>
            <a:off x="4531830" y="3137798"/>
            <a:ext cx="2064015" cy="2052008"/>
          </a:xfrm>
          <a:prstGeom prst="rect">
            <a:avLst/>
          </a:prstGeom>
        </p:spPr>
      </p:pic>
      <p:pic>
        <p:nvPicPr>
          <p:cNvPr id="20" name="Picture 19" descr="lena_robert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6" t="6504" r="9530" b="12174"/>
          <a:stretch/>
        </p:blipFill>
        <p:spPr>
          <a:xfrm>
            <a:off x="6850665" y="3137798"/>
            <a:ext cx="2064015" cy="20520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16307" y="5189807"/>
            <a:ext cx="24273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Gradientul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imaginii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calculat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prin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metoda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Sobel</a:t>
            </a:r>
            <a:endParaRPr lang="en-US" sz="16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9545" y="5189807"/>
            <a:ext cx="2546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Gradientul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imaginii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calculat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prin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metoda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Prewitt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39371" y="5189807"/>
            <a:ext cx="25511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Gradientul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imaginii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calculat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prin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Times New Roman"/>
                <a:cs typeface="Times New Roman"/>
              </a:rPr>
              <a:t>metoda</a:t>
            </a:r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 Roberts</a:t>
            </a:r>
          </a:p>
        </p:txBody>
      </p:sp>
    </p:spTree>
    <p:extLst>
      <p:ext uri="{BB962C8B-B14F-4D97-AF65-F5344CB8AC3E}">
        <p14:creationId xmlns:p14="http://schemas.microsoft.com/office/powerpoint/2010/main" val="292706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Metodele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Sobel</a:t>
            </a:r>
            <a:r>
              <a:rPr lang="en-US" dirty="0">
                <a:latin typeface="Times New Roman"/>
                <a:cs typeface="Times New Roman"/>
              </a:rPr>
              <a:t> + Roberts + Prewitt</a:t>
            </a: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534987" y="1338630"/>
            <a:ext cx="814070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Găsește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muchii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punctele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unde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gradientul</a:t>
            </a:r>
            <a:r>
              <a:rPr lang="en-US" sz="2800" dirty="0">
                <a:latin typeface="Times New Roman"/>
                <a:cs typeface="Times New Roman"/>
              </a:rPr>
              <a:t> are </a:t>
            </a:r>
            <a:r>
              <a:rPr lang="en-US" sz="2800" dirty="0" err="1">
                <a:latin typeface="Times New Roman"/>
                <a:cs typeface="Times New Roman"/>
              </a:rPr>
              <a:t>valori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mari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mai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mari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decât</a:t>
            </a:r>
            <a:r>
              <a:rPr lang="en-US" sz="2800" dirty="0">
                <a:latin typeface="Times New Roman"/>
                <a:cs typeface="Times New Roman"/>
              </a:rPr>
              <a:t> un </a:t>
            </a:r>
            <a:r>
              <a:rPr lang="en-US" sz="2800" dirty="0" err="1">
                <a:latin typeface="Times New Roman"/>
                <a:cs typeface="Times New Roman"/>
              </a:rPr>
              <a:t>prag</a:t>
            </a:r>
            <a:r>
              <a:rPr lang="en-US" sz="2800" dirty="0">
                <a:latin typeface="Times New Roman"/>
                <a:cs typeface="Times New Roman"/>
              </a:rPr>
              <a:t>). </a:t>
            </a:r>
            <a:r>
              <a:rPr lang="en-US" sz="2800" dirty="0" err="1">
                <a:latin typeface="Times New Roman"/>
                <a:cs typeface="Times New Roman"/>
              </a:rPr>
              <a:t>Calculează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gradientul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baza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filtrelor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corespunzătoare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Sobel</a:t>
            </a:r>
            <a:r>
              <a:rPr lang="en-US" sz="2800" dirty="0">
                <a:latin typeface="Times New Roman"/>
                <a:cs typeface="Times New Roman"/>
              </a:rPr>
              <a:t>, Roberts, Prewitt). </a:t>
            </a:r>
          </a:p>
        </p:txBody>
      </p:sp>
      <p:pic>
        <p:nvPicPr>
          <p:cNvPr id="2" name="Picture 1" descr="Lena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" y="3137798"/>
            <a:ext cx="2064015" cy="2064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12994" y="5189807"/>
            <a:ext cx="2064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Sobel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0665" y="5189807"/>
            <a:ext cx="206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Prewitt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1831" y="5189807"/>
            <a:ext cx="2064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Roberts</a:t>
            </a:r>
          </a:p>
        </p:txBody>
      </p:sp>
      <p:pic>
        <p:nvPicPr>
          <p:cNvPr id="4" name="Picture 3" descr="Lena_sobe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30" y="3137798"/>
            <a:ext cx="2064015" cy="2064015"/>
          </a:xfrm>
          <a:prstGeom prst="rect">
            <a:avLst/>
          </a:prstGeom>
        </p:spPr>
      </p:pic>
      <p:pic>
        <p:nvPicPr>
          <p:cNvPr id="5" name="Picture 4" descr="Lena_rober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95" y="3137798"/>
            <a:ext cx="2064015" cy="2064015"/>
          </a:xfrm>
          <a:prstGeom prst="rect">
            <a:avLst/>
          </a:prstGeom>
        </p:spPr>
      </p:pic>
      <p:pic>
        <p:nvPicPr>
          <p:cNvPr id="6" name="Picture 5" descr="Lena_prewit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65" y="3137798"/>
            <a:ext cx="2064015" cy="2064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44" y="6031677"/>
            <a:ext cx="900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Avem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nevoie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de un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prag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= threshold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pentru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a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obține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muchii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pixelii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din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muchie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=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edgels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Toți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pixelii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cu gradient &gt;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prag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devin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1 (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edgels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– parte din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muchie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),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restul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devin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0.</a:t>
            </a:r>
          </a:p>
        </p:txBody>
      </p:sp>
    </p:spTree>
    <p:extLst>
      <p:ext uri="{BB962C8B-B14F-4D97-AF65-F5344CB8AC3E}">
        <p14:creationId xmlns:p14="http://schemas.microsoft.com/office/powerpoint/2010/main" val="20800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EDA7B-B9F0-BD69-0F7A-23E336A0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6B95-4910-894B-133C-53DD73B2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5" name="Content Placeholder 4" descr="A document with text on it&#10;&#10;Description automatically generated">
            <a:extLst>
              <a:ext uri="{FF2B5EF4-FFF2-40B4-BE49-F238E27FC236}">
                <a16:creationId xmlns:a16="http://schemas.microsoft.com/office/drawing/2014/main" id="{CC91EB8C-691E-6CCC-1689-20EC73886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08709"/>
            <a:ext cx="8750832" cy="6174653"/>
          </a:xfr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8972C72-FB04-003B-1820-A10B504B267D}"/>
              </a:ext>
            </a:extLst>
          </p:cNvPr>
          <p:cNvSpPr/>
          <p:nvPr/>
        </p:nvSpPr>
        <p:spPr>
          <a:xfrm>
            <a:off x="124691" y="5306290"/>
            <a:ext cx="7051964" cy="4849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890195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Obținerea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filtrului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Laplacian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113746" y="2514600"/>
            <a:ext cx="9284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imagine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00405" y="2254250"/>
            <a:ext cx="2743205" cy="2725738"/>
            <a:chOff x="2016" y="1420"/>
            <a:chExt cx="1728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2120" y="1420"/>
              <a:ext cx="150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f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uncția</a:t>
              </a: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de 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intensitate</a:t>
              </a:r>
              <a:b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(de-a </a:t>
              </a:r>
              <a:r>
                <a:rPr lang="en-US" kern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lungul</a:t>
              </a: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kern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liniei</a:t>
              </a: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kern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roşii</a:t>
              </a: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5" y="2290768"/>
            <a:ext cx="2743202" cy="2689230"/>
            <a:chOff x="3888" y="1443"/>
            <a:chExt cx="1728" cy="1694"/>
          </a:xfrm>
        </p:grpSpPr>
        <p:sp>
          <p:nvSpPr>
            <p:cNvPr id="110606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10609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110610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endParaRPr>
              </a:p>
            </p:txBody>
          </p:sp>
        </p:grp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4206" y="1443"/>
              <a:ext cx="106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derivata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funcției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 </a:t>
              </a: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intensitate</a:t>
              </a:r>
              <a:endParaRPr lang="en-US" kern="12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069021" y="3276601"/>
            <a:ext cx="2928943" cy="3205163"/>
            <a:chOff x="3823" y="2064"/>
            <a:chExt cx="1845" cy="2019"/>
          </a:xfrm>
        </p:grpSpPr>
        <p:sp>
          <p:nvSpPr>
            <p:cNvPr id="110603" name="Line 19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04" name="Line 20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0605" name="Text Box 21"/>
            <p:cNvSpPr txBox="1">
              <a:spLocks noChangeArrowheads="1"/>
            </p:cNvSpPr>
            <p:nvPr/>
          </p:nvSpPr>
          <p:spPr bwMode="auto">
            <a:xfrm>
              <a:off x="3823" y="3676"/>
              <a:ext cx="184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m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uchiile</a:t>
              </a: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corespund</a:t>
              </a: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punctelor</a:t>
              </a: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 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extrem</a:t>
              </a:r>
              <a:r>
                <a:rPr lang="en-US" kern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ale </a:t>
              </a:r>
              <a:r>
                <a:rPr lang="en-US" kern="1200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derivatei</a:t>
              </a:r>
              <a:endParaRPr lang="en-US" kern="12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814070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O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uchie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locul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care se produce o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schimbare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bruscă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a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funcției</a:t>
            </a:r>
            <a:r>
              <a:rPr lang="en-US" sz="2800" kern="12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800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intensitate</a:t>
            </a:r>
            <a:endParaRPr lang="en-US" sz="2800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6956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Efectul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zgomotului</a:t>
            </a:r>
            <a:r>
              <a:rPr lang="en-US" dirty="0">
                <a:latin typeface="Times New Roman"/>
                <a:cs typeface="Times New Roman"/>
              </a:rPr>
              <a:t> – 1D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055510"/>
            <a:ext cx="7772400" cy="9144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Tx/>
              <a:buNone/>
            </a:pPr>
            <a:r>
              <a:rPr lang="en-US" dirty="0" err="1">
                <a:latin typeface="Times New Roman"/>
                <a:cs typeface="Times New Roman"/>
              </a:rPr>
              <a:t>Considerăm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linia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roşie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a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imaginii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lvl="1" eaLnBrk="1" hangingPunct="1"/>
            <a:r>
              <a:rPr lang="en-US" dirty="0" err="1">
                <a:latin typeface="Times New Roman"/>
                <a:cs typeface="Times New Roman"/>
              </a:rPr>
              <a:t>plotăm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intensitatea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funcție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poziție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133004" y="1944132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004" y="1944132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/>
        </p:nvGraphicFramePr>
        <p:xfrm>
          <a:off x="3037754" y="4065032"/>
          <a:ext cx="503713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7" imgW="5915851" imgH="2029108" progId="">
                  <p:embed/>
                </p:oleObj>
              </mc:Choice>
              <mc:Fallback>
                <p:oleObj name="Photo Editor Photo" r:id="rId7" imgW="5915851" imgH="2029108" progId="">
                  <p:embed/>
                  <p:pic>
                    <p:nvPicPr>
                      <p:cNvPr id="5294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7754" y="4065032"/>
                        <a:ext cx="503713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4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05446" y="2681426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70425" y="4611132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685800" y="6096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Unde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este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muchia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?</a:t>
            </a:r>
            <a:endParaRPr lang="en-US" i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7757" y="2033607"/>
            <a:ext cx="1874813" cy="1780125"/>
            <a:chOff x="267757" y="2280525"/>
            <a:chExt cx="1874813" cy="1780125"/>
          </a:xfrm>
        </p:grpSpPr>
        <p:pic>
          <p:nvPicPr>
            <p:cNvPr id="3" name="Picture 2" descr="Screen shot 2014-10-03 at 11.39.24 AM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7757" y="2280525"/>
              <a:ext cx="1874813" cy="1780125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389583" y="3130501"/>
              <a:ext cx="1603376" cy="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24380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685800" y="6324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Unde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este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muchia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?  </a:t>
            </a:r>
            <a:endParaRPr lang="en-US" i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865" y="0"/>
            <a:ext cx="8914935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400" dirty="0" err="1">
                <a:latin typeface="Times New Roman"/>
                <a:cs typeface="Times New Roman"/>
              </a:rPr>
              <a:t>Soluție</a:t>
            </a:r>
            <a:r>
              <a:rPr lang="en-US" sz="3400" dirty="0">
                <a:latin typeface="Times New Roman"/>
                <a:cs typeface="Times New Roman"/>
              </a:rPr>
              <a:t>:  </a:t>
            </a:r>
            <a:r>
              <a:rPr lang="en-US" sz="3400" dirty="0" err="1">
                <a:latin typeface="Times New Roman"/>
                <a:cs typeface="Times New Roman"/>
              </a:rPr>
              <a:t>blurăm</a:t>
            </a:r>
            <a:r>
              <a:rPr lang="en-US" sz="3400" dirty="0">
                <a:latin typeface="Times New Roman"/>
                <a:cs typeface="Times New Roman"/>
              </a:rPr>
              <a:t> cu un </a:t>
            </a:r>
            <a:r>
              <a:rPr lang="en-US" sz="3400" dirty="0" err="1">
                <a:latin typeface="Times New Roman"/>
                <a:cs typeface="Times New Roman"/>
              </a:rPr>
              <a:t>filtru</a:t>
            </a:r>
            <a:r>
              <a:rPr lang="en-US" sz="3400" dirty="0">
                <a:latin typeface="Times New Roman"/>
                <a:cs typeface="Times New Roman"/>
              </a:rPr>
              <a:t> Gaussian – 1D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237182" y="920332"/>
          <a:ext cx="6418262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9" imgW="6419048" imgH="5285714" progId="">
                  <p:embed/>
                </p:oleObj>
              </mc:Choice>
              <mc:Fallback>
                <p:oleObj name="Photo Editor Photo" r:id="rId9" imgW="6419048" imgH="5285714" progId="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182" y="920332"/>
                        <a:ext cx="6418262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7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66800" y="4027488"/>
            <a:ext cx="68580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9775" y="5180013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333500" y="1601788"/>
            <a:ext cx="17303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328738" y="2840038"/>
            <a:ext cx="1730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816255" y="6206945"/>
            <a:ext cx="4330974" cy="739260"/>
            <a:chOff x="2373" y="4011"/>
            <a:chExt cx="1728" cy="288"/>
          </a:xfrm>
        </p:grpSpPr>
        <p:pic>
          <p:nvPicPr>
            <p:cNvPr id="8202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255" y="4052"/>
              <a:ext cx="554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2373" y="4011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kern="1200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Căutăm</a:t>
              </a:r>
              <a:r>
                <a:rPr lang="en-US" kern="12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punctele</a:t>
              </a: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de </a:t>
              </a: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extrem</a:t>
              </a: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local </a:t>
              </a:r>
              <a:r>
                <a:rPr lang="en-US" dirty="0" err="1">
                  <a:solidFill>
                    <a:srgbClr val="FF0000"/>
                  </a:solidFill>
                  <a:latin typeface="Times New Roman"/>
                  <a:cs typeface="Times New Roman"/>
                </a:rPr>
                <a:t>în</a:t>
              </a:r>
              <a:endParaRPr lang="en-US" i="1" kern="12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362200" y="3429000"/>
            <a:ext cx="6324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5006" y="3657600"/>
            <a:ext cx="8686800" cy="1327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1816078" y="1616810"/>
            <a:ext cx="112879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semnal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826907" y="2758338"/>
            <a:ext cx="112879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kernel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1752224" y="5224292"/>
            <a:ext cx="127815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derivata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800" y="4705485"/>
            <a:ext cx="8686800" cy="149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751315" y="3946134"/>
            <a:ext cx="127815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convoluție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995" y="2698934"/>
            <a:ext cx="1126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Times New Roman"/>
                <a:cs typeface="Times New Roman"/>
              </a:rPr>
              <a:t>filtru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sz="1400" dirty="0">
                <a:latin typeface="Times New Roman"/>
                <a:cs typeface="Times New Roman"/>
              </a:rPr>
              <a:t>Gaussian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500457" y="6118740"/>
            <a:ext cx="2646185" cy="739260"/>
            <a:chOff x="6500457" y="6118740"/>
            <a:chExt cx="2646185" cy="739260"/>
          </a:xfrm>
        </p:grpSpPr>
        <p:pic>
          <p:nvPicPr>
            <p:cNvPr id="20" name="Picture 5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7663917" y="6260143"/>
              <a:ext cx="1482725" cy="53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6500457" y="6118740"/>
              <a:ext cx="1434663" cy="739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FF0000"/>
                  </a:solidFill>
                  <a:latin typeface="Times New Roman"/>
                  <a:ea typeface="+mn-ea"/>
                  <a:cs typeface="Times New Roman"/>
                </a:rPr>
                <a:t>= </a:t>
              </a:r>
              <a:r>
                <a:rPr lang="en-US" kern="1200" dirty="0" err="1">
                  <a:solidFill>
                    <a:srgbClr val="FF0000"/>
                  </a:solidFill>
                  <a:latin typeface="Times New Roman"/>
                  <a:ea typeface="+mn-ea"/>
                  <a:cs typeface="Times New Roman"/>
                </a:rPr>
                <a:t>zerourile</a:t>
              </a:r>
              <a:r>
                <a:rPr lang="en-US" kern="1200" dirty="0">
                  <a:solidFill>
                    <a:srgbClr val="FF0000"/>
                  </a:solidFill>
                  <a:latin typeface="Times New Roman"/>
                  <a:ea typeface="+mn-ea"/>
                  <a:cs typeface="Times New Roman"/>
                </a:rPr>
                <a:t> </a:t>
              </a: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kern="1200" dirty="0" err="1">
                  <a:solidFill>
                    <a:srgbClr val="FF0000"/>
                  </a:solidFill>
                  <a:latin typeface="Times New Roman"/>
                  <a:ea typeface="+mn-ea"/>
                  <a:cs typeface="Times New Roman"/>
                </a:rPr>
                <a:t>funcției</a:t>
              </a:r>
              <a:endParaRPr lang="en-US" i="1" kern="1200" dirty="0">
                <a:solidFill>
                  <a:srgbClr val="FF0000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3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13" grpId="0" animBg="1"/>
      <p:bldP spid="19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32063" y="1857375"/>
          <a:ext cx="5713412" cy="46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7" imgW="6001588" imgH="4847619" progId="">
                  <p:embed/>
                </p:oleObj>
              </mc:Choice>
              <mc:Fallback>
                <p:oleObj name="Photo Editor Photo" r:id="rId7" imgW="6001588" imgH="4847619" progId="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713412" cy="461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526473" y="64366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Proprietatea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diferențiabilitate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a </a:t>
            </a:r>
            <a:r>
              <a:rPr lang="en-US" dirty="0" err="1">
                <a:latin typeface="Times New Roman"/>
                <a:cs typeface="Times New Roman"/>
              </a:rPr>
              <a:t>convoluției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9221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75053" y="1480705"/>
            <a:ext cx="3222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33500" y="2590800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47763" y="3962400"/>
            <a:ext cx="541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2950" y="5486400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6200000">
            <a:off x="2063456" y="2515894"/>
            <a:ext cx="112879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semnal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2064365" y="3919554"/>
            <a:ext cx="112879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kernel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87052" y="5449173"/>
            <a:ext cx="127815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convoluție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318561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1D</a:t>
            </a:r>
          </a:p>
        </p:txBody>
      </p:sp>
      <p:pic>
        <p:nvPicPr>
          <p:cNvPr id="17" name="Picture 16" descr="Screen shot 2014-10-22 at 12.0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30" y="1594815"/>
            <a:ext cx="2095970" cy="1724809"/>
          </a:xfrm>
          <a:prstGeom prst="rect">
            <a:avLst/>
          </a:prstGeom>
        </p:spPr>
      </p:pic>
      <p:pic>
        <p:nvPicPr>
          <p:cNvPr id="18" name="Picture 17" descr="Screen shot 2014-10-22 at 12.03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4" y="2078309"/>
            <a:ext cx="2197570" cy="2001358"/>
          </a:xfrm>
          <a:prstGeom prst="rect">
            <a:avLst/>
          </a:prstGeom>
        </p:spPr>
      </p:pic>
      <p:grpSp>
        <p:nvGrpSpPr>
          <p:cNvPr id="39" name="Group 16"/>
          <p:cNvGrpSpPr>
            <a:grpSpLocks/>
          </p:cNvGrpSpPr>
          <p:nvPr/>
        </p:nvGrpSpPr>
        <p:grpSpPr bwMode="auto">
          <a:xfrm>
            <a:off x="922338" y="2783583"/>
            <a:ext cx="1168400" cy="554037"/>
            <a:chOff x="336492" y="4999059"/>
            <a:chExt cx="1168400" cy="554038"/>
          </a:xfrm>
        </p:grpSpPr>
        <p:sp>
          <p:nvSpPr>
            <p:cNvPr id="40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-1    1</a:t>
              </a:r>
            </a:p>
          </p:txBody>
        </p:sp>
        <p:cxnSp>
          <p:nvCxnSpPr>
            <p:cNvPr id="41" name="Straight Connector 15"/>
            <p:cNvCxnSpPr>
              <a:cxnSpLocks noChangeShapeType="1"/>
              <a:stCxn id="40" idx="0"/>
              <a:endCxn id="40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50" y="3002124"/>
            <a:ext cx="304800" cy="3175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33" y="3002124"/>
            <a:ext cx="304800" cy="1270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7" y="3673267"/>
            <a:ext cx="419100" cy="406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59" y="3673267"/>
            <a:ext cx="228600" cy="3302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4" y="3651198"/>
            <a:ext cx="546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14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447716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Laplacian-ul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funcții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Gaussiene</a:t>
            </a:r>
            <a:r>
              <a:rPr lang="en-US" dirty="0">
                <a:latin typeface="Times New Roman"/>
                <a:cs typeface="Times New Roman"/>
              </a:rPr>
              <a:t> – 1D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66800"/>
            <a:ext cx="8001000" cy="525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err="1">
                <a:latin typeface="Times New Roman"/>
                <a:cs typeface="Times New Roman"/>
              </a:rPr>
              <a:t>Considerăm</a:t>
            </a:r>
            <a:r>
              <a:rPr lang="en-US" dirty="0">
                <a:latin typeface="Times New Roman"/>
                <a:cs typeface="Times New Roman"/>
              </a:rPr>
              <a:t>  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532063" y="1447800"/>
          <a:ext cx="582295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8" imgW="6125430" imgH="4971429" progId="">
                  <p:embed/>
                </p:oleObj>
              </mc:Choice>
              <mc:Fallback>
                <p:oleObj name="Photo Editor Photo" r:id="rId8" imgW="6125430" imgH="4971429" progId="">
                  <p:embed/>
                  <p:pic>
                    <p:nvPicPr>
                      <p:cNvPr id="112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447800"/>
                        <a:ext cx="5822950" cy="472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9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04088" y="1099705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181225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71563" y="3471863"/>
            <a:ext cx="6873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4688" y="50355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316797" y="3479800"/>
            <a:ext cx="23455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 dirty="0" err="1">
                <a:solidFill>
                  <a:srgbClr val="FF0000"/>
                </a:solidFill>
                <a:latin typeface="Times New Roman"/>
                <a:ea typeface="+mn-ea"/>
                <a:cs typeface="Times New Roman"/>
              </a:rPr>
              <a:t>Operatorul</a:t>
            </a:r>
            <a:r>
              <a:rPr lang="en-US" b="1" kern="1200" dirty="0">
                <a:solidFill>
                  <a:srgbClr val="FF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b="1" kern="1200" dirty="0" err="1">
                <a:solidFill>
                  <a:srgbClr val="FF0000"/>
                </a:solidFill>
                <a:latin typeface="Times New Roman"/>
                <a:ea typeface="+mn-ea"/>
                <a:cs typeface="Times New Roman"/>
              </a:rPr>
              <a:t>Laplacian</a:t>
            </a:r>
            <a:endParaRPr lang="en-US" b="1" kern="1200" dirty="0">
              <a:solidFill>
                <a:srgbClr val="FF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85800" y="6324600"/>
            <a:ext cx="3082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Unde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este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muchia</a:t>
            </a:r>
            <a:r>
              <a:rPr lang="en-US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?  </a:t>
            </a:r>
            <a:endParaRPr lang="en-US" i="1" kern="1200" dirty="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532491" name="Rectangle 11"/>
          <p:cNvSpPr>
            <a:spLocks noChangeArrowheads="1"/>
          </p:cNvSpPr>
          <p:nvPr/>
        </p:nvSpPr>
        <p:spPr bwMode="auto">
          <a:xfrm>
            <a:off x="3365368" y="6305926"/>
            <a:ext cx="4579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FF0000"/>
                </a:solidFill>
                <a:latin typeface="Times New Roman"/>
                <a:cs typeface="Times New Roman"/>
              </a:rPr>
              <a:t>Zero-crossing ale </a:t>
            </a:r>
            <a:r>
              <a:rPr lang="en-US" kern="1200" dirty="0" err="1">
                <a:solidFill>
                  <a:srgbClr val="FF0000"/>
                </a:solidFill>
                <a:latin typeface="Times New Roman"/>
                <a:cs typeface="Times New Roman"/>
              </a:rPr>
              <a:t>func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ț</a:t>
            </a:r>
            <a:r>
              <a:rPr lang="en-US" kern="1200" dirty="0" err="1">
                <a:solidFill>
                  <a:srgbClr val="FF0000"/>
                </a:solidFill>
                <a:latin typeface="Times New Roman"/>
                <a:cs typeface="Times New Roman"/>
              </a:rPr>
              <a:t>iei</a:t>
            </a:r>
            <a:endParaRPr lang="en-US" i="1" kern="1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89061" y="62420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110523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894967" y="2442084"/>
            <a:ext cx="6447486" cy="1677176"/>
            <a:chOff x="-49" y="1821"/>
            <a:chExt cx="3637" cy="997"/>
          </a:xfrm>
        </p:grpSpPr>
        <p:graphicFrame>
          <p:nvGraphicFramePr>
            <p:cNvPr id="10244" name="Object 4"/>
            <p:cNvGraphicFramePr>
              <a:graphicFrameLocks noChangeAspect="1"/>
            </p:cNvGraphicFramePr>
            <p:nvPr/>
          </p:nvGraphicFramePr>
          <p:xfrm>
            <a:off x="-49" y="1821"/>
            <a:ext cx="3351" cy="9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723600" imgH="215640" progId="Equation.3">
                    <p:embed/>
                  </p:oleObj>
                </mc:Choice>
                <mc:Fallback>
                  <p:oleObj name="Equation" r:id="rId3" imgW="723600" imgH="215640" progId="Equation.3">
                    <p:embed/>
                    <p:pic>
                      <p:nvPicPr>
                        <p:cNvPr id="1024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9" y="1821"/>
                          <a:ext cx="3351" cy="9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2" name="Rectangle 8"/>
            <p:cNvSpPr>
              <a:spLocks noChangeArrowheads="1"/>
            </p:cNvSpPr>
            <p:nvPr/>
          </p:nvSpPr>
          <p:spPr bwMode="auto">
            <a:xfrm>
              <a:off x="253" y="1866"/>
              <a:ext cx="3335" cy="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0.0030    0.0133    0.0219    0.0133    0.0030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0.0219    0.0983    0.1621    0.0983    0.0219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0.0030    0.0133    0.0219    0.0133    0.0030</a:t>
              </a:r>
            </a:p>
          </p:txBody>
        </p:sp>
      </p:grpSp>
      <p:sp>
        <p:nvSpPr>
          <p:cNvPr id="10250" name="Line 9"/>
          <p:cNvSpPr>
            <a:spLocks noChangeShapeType="1"/>
          </p:cNvSpPr>
          <p:nvPr/>
        </p:nvSpPr>
        <p:spPr bwMode="auto">
          <a:xfrm flipH="1">
            <a:off x="2738604" y="1901015"/>
            <a:ext cx="2589360" cy="5410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0251" name="Line 10"/>
          <p:cNvSpPr>
            <a:spLocks noChangeShapeType="1"/>
          </p:cNvSpPr>
          <p:nvPr/>
        </p:nvSpPr>
        <p:spPr bwMode="auto">
          <a:xfrm>
            <a:off x="6551360" y="2040033"/>
            <a:ext cx="0" cy="47775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Derivata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filtrelor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Gaussiane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- 2D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05" y="2869423"/>
            <a:ext cx="304800" cy="317500"/>
          </a:xfrm>
          <a:prstGeom prst="rect">
            <a:avLst/>
          </a:prstGeom>
        </p:spPr>
      </p:pic>
      <p:pic>
        <p:nvPicPr>
          <p:cNvPr id="8" name="Picture 7" descr="fig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81" y="4019171"/>
            <a:ext cx="2652575" cy="1989431"/>
          </a:xfrm>
          <a:prstGeom prst="rect">
            <a:avLst/>
          </a:prstGeom>
        </p:spPr>
      </p:pic>
      <p:pic>
        <p:nvPicPr>
          <p:cNvPr id="9" name="Picture 8" descr="fig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38" y="5815444"/>
            <a:ext cx="1473701" cy="110527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47" y="1252760"/>
            <a:ext cx="7215645" cy="620881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67" y="4900379"/>
            <a:ext cx="304800" cy="3175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92400" y="2442084"/>
            <a:ext cx="1408929" cy="1473200"/>
            <a:chOff x="-1388542" y="2323824"/>
            <a:chExt cx="1408929" cy="1473200"/>
          </a:xfrm>
        </p:grpSpPr>
        <p:grpSp>
          <p:nvGrpSpPr>
            <p:cNvPr id="35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3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4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5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5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5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0    0   0 0   -1   1  </a:t>
              </a:r>
            </a:p>
            <a:p>
              <a:r>
                <a:rPr lang="en-US" sz="2800" b="1" dirty="0">
                  <a:latin typeface="Times New Roman"/>
                  <a:cs typeface="Times New Roman"/>
                </a:rPr>
                <a:t>0    0   0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96721" y="4373604"/>
            <a:ext cx="1408929" cy="1473200"/>
            <a:chOff x="-1388542" y="2323824"/>
            <a:chExt cx="1408929" cy="1473200"/>
          </a:xfrm>
        </p:grpSpPr>
        <p:grpSp>
          <p:nvGrpSpPr>
            <p:cNvPr id="55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57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8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9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1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2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3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4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6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7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8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9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0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1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2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0    0   0 0   -1   1  </a:t>
              </a:r>
            </a:p>
            <a:p>
              <a:r>
                <a:rPr lang="en-US" sz="2800" b="1" dirty="0">
                  <a:latin typeface="Times New Roman"/>
                  <a:cs typeface="Times New Roman"/>
                </a:rPr>
                <a:t>0    0   0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709" y="1873285"/>
            <a:ext cx="186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filtru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derivare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95355" y="1855076"/>
            <a:ext cx="1784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filtru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Gaussian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869221" y="1853975"/>
            <a:ext cx="1681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imagine</a:t>
            </a:r>
          </a:p>
        </p:txBody>
      </p:sp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33" y="5040329"/>
            <a:ext cx="304800" cy="127000"/>
          </a:xfrm>
          <a:prstGeom prst="rect">
            <a:avLst/>
          </a:prstGeom>
        </p:spPr>
      </p:pic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6551360" y="4184228"/>
            <a:ext cx="226161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0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17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animBg="1"/>
      <p:bldP spid="10251" grpId="0" animBg="1"/>
      <p:bldP spid="8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1D</a:t>
            </a:r>
          </a:p>
        </p:txBody>
      </p:sp>
      <p:pic>
        <p:nvPicPr>
          <p:cNvPr id="17" name="Picture 16" descr="Screen shot 2014-10-22 at 12.0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30" y="1594815"/>
            <a:ext cx="2095970" cy="1724809"/>
          </a:xfrm>
          <a:prstGeom prst="rect">
            <a:avLst/>
          </a:prstGeom>
        </p:spPr>
      </p:pic>
      <p:pic>
        <p:nvPicPr>
          <p:cNvPr id="18" name="Picture 17" descr="Screen shot 2014-10-22 at 12.03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4" y="2078309"/>
            <a:ext cx="2197570" cy="2001358"/>
          </a:xfrm>
          <a:prstGeom prst="rect">
            <a:avLst/>
          </a:prstGeom>
        </p:spPr>
      </p:pic>
      <p:grpSp>
        <p:nvGrpSpPr>
          <p:cNvPr id="39" name="Group 16"/>
          <p:cNvGrpSpPr>
            <a:grpSpLocks/>
          </p:cNvGrpSpPr>
          <p:nvPr/>
        </p:nvGrpSpPr>
        <p:grpSpPr bwMode="auto">
          <a:xfrm>
            <a:off x="922338" y="2783583"/>
            <a:ext cx="1168400" cy="554037"/>
            <a:chOff x="336492" y="4999059"/>
            <a:chExt cx="1168400" cy="554038"/>
          </a:xfrm>
        </p:grpSpPr>
        <p:sp>
          <p:nvSpPr>
            <p:cNvPr id="40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-1    1</a:t>
              </a:r>
            </a:p>
          </p:txBody>
        </p:sp>
        <p:cxnSp>
          <p:nvCxnSpPr>
            <p:cNvPr id="41" name="Straight Connector 15"/>
            <p:cNvCxnSpPr>
              <a:cxnSpLocks noChangeShapeType="1"/>
              <a:stCxn id="40" idx="0"/>
              <a:endCxn id="40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50" y="3002124"/>
            <a:ext cx="304800" cy="3175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33" y="3002124"/>
            <a:ext cx="304800" cy="1270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7" y="3673267"/>
            <a:ext cx="419100" cy="406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59" y="3673267"/>
            <a:ext cx="228600" cy="3302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4" y="3651198"/>
            <a:ext cx="546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09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894967" y="2442084"/>
            <a:ext cx="6447486" cy="1677176"/>
            <a:chOff x="-49" y="1821"/>
            <a:chExt cx="3637" cy="997"/>
          </a:xfrm>
        </p:grpSpPr>
        <p:graphicFrame>
          <p:nvGraphicFramePr>
            <p:cNvPr id="10244" name="Object 4"/>
            <p:cNvGraphicFramePr>
              <a:graphicFrameLocks noChangeAspect="1"/>
            </p:cNvGraphicFramePr>
            <p:nvPr/>
          </p:nvGraphicFramePr>
          <p:xfrm>
            <a:off x="-49" y="1821"/>
            <a:ext cx="3351" cy="9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723600" imgH="215640" progId="Equation.3">
                    <p:embed/>
                  </p:oleObj>
                </mc:Choice>
                <mc:Fallback>
                  <p:oleObj name="Equation" r:id="rId3" imgW="723600" imgH="215640" progId="Equation.3">
                    <p:embed/>
                    <p:pic>
                      <p:nvPicPr>
                        <p:cNvPr id="1024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9" y="1821"/>
                          <a:ext cx="3351" cy="9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2" name="Rectangle 8"/>
            <p:cNvSpPr>
              <a:spLocks noChangeArrowheads="1"/>
            </p:cNvSpPr>
            <p:nvPr/>
          </p:nvSpPr>
          <p:spPr bwMode="auto">
            <a:xfrm>
              <a:off x="253" y="1866"/>
              <a:ext cx="3335" cy="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0.0030    0.0133    0.0219    0.0133    0.0030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0.0219    0.0983    0.1621    0.0983    0.0219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0.0030    0.0133    0.0219    0.0133    0.0030</a:t>
              </a:r>
            </a:p>
          </p:txBody>
        </p:sp>
      </p:grpSp>
      <p:sp>
        <p:nvSpPr>
          <p:cNvPr id="10250" name="Line 9"/>
          <p:cNvSpPr>
            <a:spLocks noChangeShapeType="1"/>
          </p:cNvSpPr>
          <p:nvPr/>
        </p:nvSpPr>
        <p:spPr bwMode="auto">
          <a:xfrm flipH="1">
            <a:off x="2738604" y="1901015"/>
            <a:ext cx="2589360" cy="5410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0251" name="Line 10"/>
          <p:cNvSpPr>
            <a:spLocks noChangeShapeType="1"/>
          </p:cNvSpPr>
          <p:nvPr/>
        </p:nvSpPr>
        <p:spPr bwMode="auto">
          <a:xfrm>
            <a:off x="6551360" y="2040033"/>
            <a:ext cx="0" cy="47775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Derivata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filtrelor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Gaussiane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- 2D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05" y="2869423"/>
            <a:ext cx="304800" cy="317500"/>
          </a:xfrm>
          <a:prstGeom prst="rect">
            <a:avLst/>
          </a:prstGeom>
        </p:spPr>
      </p:pic>
      <p:pic>
        <p:nvPicPr>
          <p:cNvPr id="8" name="Picture 7" descr="fig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81" y="4019171"/>
            <a:ext cx="2652575" cy="1989431"/>
          </a:xfrm>
          <a:prstGeom prst="rect">
            <a:avLst/>
          </a:prstGeom>
        </p:spPr>
      </p:pic>
      <p:pic>
        <p:nvPicPr>
          <p:cNvPr id="9" name="Picture 8" descr="fig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38" y="5815444"/>
            <a:ext cx="1473701" cy="110527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47" y="1252760"/>
            <a:ext cx="7215645" cy="620881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67" y="4900379"/>
            <a:ext cx="304800" cy="3175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92400" y="2442084"/>
            <a:ext cx="1408929" cy="1473200"/>
            <a:chOff x="-1388542" y="2323824"/>
            <a:chExt cx="1408929" cy="1473200"/>
          </a:xfrm>
        </p:grpSpPr>
        <p:grpSp>
          <p:nvGrpSpPr>
            <p:cNvPr id="35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3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4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5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5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5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0    0   0 0   -1   1  </a:t>
              </a:r>
            </a:p>
            <a:p>
              <a:r>
                <a:rPr lang="en-US" sz="2800" b="1" dirty="0">
                  <a:latin typeface="Times New Roman"/>
                  <a:cs typeface="Times New Roman"/>
                </a:rPr>
                <a:t>0    0   0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96721" y="4373604"/>
            <a:ext cx="1408929" cy="1473200"/>
            <a:chOff x="-1388542" y="2323824"/>
            <a:chExt cx="1408929" cy="1473200"/>
          </a:xfrm>
        </p:grpSpPr>
        <p:grpSp>
          <p:nvGrpSpPr>
            <p:cNvPr id="55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57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8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9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1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2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3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4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6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7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8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9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0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1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2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0    0   0 0   -1   1  </a:t>
              </a:r>
            </a:p>
            <a:p>
              <a:r>
                <a:rPr lang="en-US" sz="2800" b="1" dirty="0">
                  <a:latin typeface="Times New Roman"/>
                  <a:cs typeface="Times New Roman"/>
                </a:rPr>
                <a:t>0    0   0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709" y="1873285"/>
            <a:ext cx="186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filtru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derivare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95355" y="1855076"/>
            <a:ext cx="1784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filtru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Gaussian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869221" y="1853975"/>
            <a:ext cx="1681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imagine</a:t>
            </a:r>
          </a:p>
        </p:txBody>
      </p:sp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33" y="5040329"/>
            <a:ext cx="304800" cy="127000"/>
          </a:xfrm>
          <a:prstGeom prst="rect">
            <a:avLst/>
          </a:prstGeom>
        </p:spPr>
      </p:pic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6551360" y="4412663"/>
            <a:ext cx="226161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0" b="1" kern="1200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?</a:t>
            </a:r>
          </a:p>
        </p:txBody>
      </p:sp>
      <p:pic>
        <p:nvPicPr>
          <p:cNvPr id="74" name="Picture 73" descr="fig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15" y="4166299"/>
            <a:ext cx="2484460" cy="1863345"/>
          </a:xfrm>
          <a:prstGeom prst="rect">
            <a:avLst/>
          </a:prstGeom>
        </p:spPr>
      </p:pic>
      <p:pic>
        <p:nvPicPr>
          <p:cNvPr id="78" name="Picture 77" descr="fig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45" y="5846804"/>
            <a:ext cx="1473702" cy="110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894967" y="2442084"/>
            <a:ext cx="6447486" cy="1677176"/>
            <a:chOff x="-49" y="1821"/>
            <a:chExt cx="3637" cy="997"/>
          </a:xfrm>
        </p:grpSpPr>
        <p:graphicFrame>
          <p:nvGraphicFramePr>
            <p:cNvPr id="10244" name="Object 4"/>
            <p:cNvGraphicFramePr>
              <a:graphicFrameLocks noChangeAspect="1"/>
            </p:cNvGraphicFramePr>
            <p:nvPr/>
          </p:nvGraphicFramePr>
          <p:xfrm>
            <a:off x="-49" y="1821"/>
            <a:ext cx="3351" cy="9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723600" imgH="215640" progId="Equation.3">
                    <p:embed/>
                  </p:oleObj>
                </mc:Choice>
                <mc:Fallback>
                  <p:oleObj name="Equation" r:id="rId3" imgW="723600" imgH="215640" progId="Equation.3">
                    <p:embed/>
                    <p:pic>
                      <p:nvPicPr>
                        <p:cNvPr id="1024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9" y="1821"/>
                          <a:ext cx="3351" cy="9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2" name="Rectangle 8"/>
            <p:cNvSpPr>
              <a:spLocks noChangeArrowheads="1"/>
            </p:cNvSpPr>
            <p:nvPr/>
          </p:nvSpPr>
          <p:spPr bwMode="auto">
            <a:xfrm>
              <a:off x="253" y="1866"/>
              <a:ext cx="3335" cy="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0.0030    0.0133    0.0219    0.0133    0.0030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0.0219    0.0983    0.1621    0.0983    0.0219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Times New Roman"/>
                  <a:ea typeface="+mn-ea"/>
                  <a:cs typeface="Times New Roman"/>
                </a:rPr>
                <a:t>    0.0030    0.0133    0.0219    0.0133    0.0030</a:t>
              </a:r>
            </a:p>
          </p:txBody>
        </p:sp>
      </p:grpSp>
      <p:sp>
        <p:nvSpPr>
          <p:cNvPr id="10250" name="Line 9"/>
          <p:cNvSpPr>
            <a:spLocks noChangeShapeType="1"/>
          </p:cNvSpPr>
          <p:nvPr/>
        </p:nvSpPr>
        <p:spPr bwMode="auto">
          <a:xfrm flipH="1">
            <a:off x="2463580" y="1873642"/>
            <a:ext cx="2913859" cy="64414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0251" name="Line 10"/>
          <p:cNvSpPr>
            <a:spLocks noChangeShapeType="1"/>
          </p:cNvSpPr>
          <p:nvPr/>
        </p:nvSpPr>
        <p:spPr bwMode="auto">
          <a:xfrm>
            <a:off x="6551360" y="2040033"/>
            <a:ext cx="0" cy="47775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Derivata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filtrelor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Gaussiane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- 2D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05" y="2869423"/>
            <a:ext cx="304800" cy="317500"/>
          </a:xfrm>
          <a:prstGeom prst="rect">
            <a:avLst/>
          </a:prstGeom>
        </p:spPr>
      </p:pic>
      <p:pic>
        <p:nvPicPr>
          <p:cNvPr id="8" name="Picture 7" descr="fig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81" y="3956451"/>
            <a:ext cx="2652575" cy="1989431"/>
          </a:xfrm>
          <a:prstGeom prst="rect">
            <a:avLst/>
          </a:prstGeom>
        </p:spPr>
      </p:pic>
      <p:pic>
        <p:nvPicPr>
          <p:cNvPr id="9" name="Picture 8" descr="fig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48" y="5752724"/>
            <a:ext cx="1473701" cy="1105276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81" y="4788669"/>
            <a:ext cx="304800" cy="317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12" y="1262129"/>
            <a:ext cx="7240758" cy="64287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92400" y="2442084"/>
            <a:ext cx="1408929" cy="1473200"/>
            <a:chOff x="-1388542" y="2323824"/>
            <a:chExt cx="1408929" cy="1473200"/>
          </a:xfrm>
        </p:grpSpPr>
        <p:grpSp>
          <p:nvGrpSpPr>
            <p:cNvPr id="29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3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9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0    0   0 0   -1   0  </a:t>
              </a:r>
            </a:p>
            <a:p>
              <a:r>
                <a:rPr lang="en-US" sz="2800" b="1" dirty="0">
                  <a:latin typeface="Times New Roman"/>
                  <a:cs typeface="Times New Roman"/>
                </a:rPr>
                <a:t>0    1   0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96721" y="4373604"/>
            <a:ext cx="1408929" cy="1473200"/>
            <a:chOff x="-1388542" y="2323824"/>
            <a:chExt cx="1408929" cy="1473200"/>
          </a:xfrm>
        </p:grpSpPr>
        <p:grpSp>
          <p:nvGrpSpPr>
            <p:cNvPr id="49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5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9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0    0   0 0   -1   0  </a:t>
              </a:r>
            </a:p>
            <a:p>
              <a:r>
                <a:rPr lang="en-US" sz="2800" b="1" dirty="0">
                  <a:latin typeface="Times New Roman"/>
                  <a:cs typeface="Times New Roman"/>
                </a:rPr>
                <a:t>0    1   0</a:t>
              </a:r>
            </a:p>
          </p:txBody>
        </p: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33" y="5040329"/>
            <a:ext cx="304800" cy="127000"/>
          </a:xfrm>
          <a:prstGeom prst="rect">
            <a:avLst/>
          </a:prstGeom>
        </p:spPr>
      </p:pic>
      <p:pic>
        <p:nvPicPr>
          <p:cNvPr id="69" name="Picture 68" descr="fig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537" y="5779606"/>
            <a:ext cx="1458765" cy="1094074"/>
          </a:xfrm>
          <a:prstGeom prst="rect">
            <a:avLst/>
          </a:prstGeom>
        </p:spPr>
      </p:pic>
      <p:pic>
        <p:nvPicPr>
          <p:cNvPr id="70" name="Picture 69" descr="fig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34" y="4241975"/>
            <a:ext cx="2367330" cy="17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animBg="1"/>
      <p:bldP spid="102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Cursul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trecut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55683" y="1273642"/>
            <a:ext cx="8398570" cy="387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400" b="0" dirty="0" err="1">
                <a:latin typeface="Times New Roman"/>
                <a:cs typeface="Times New Roman"/>
              </a:rPr>
              <a:t>Aplicații</a:t>
            </a:r>
            <a:r>
              <a:rPr lang="en-US" sz="2400" b="0" dirty="0">
                <a:latin typeface="Times New Roman"/>
                <a:cs typeface="Times New Roman"/>
              </a:rPr>
              <a:t> ale </a:t>
            </a:r>
            <a:r>
              <a:rPr lang="en-US" sz="2400" b="0" dirty="0" err="1">
                <a:latin typeface="Times New Roman"/>
                <a:cs typeface="Times New Roman"/>
              </a:rPr>
              <a:t>filtrelor</a:t>
            </a:r>
            <a:r>
              <a:rPr lang="en-US" sz="2400" b="0" dirty="0">
                <a:latin typeface="Times New Roman"/>
                <a:cs typeface="Times New Roman"/>
              </a:rPr>
              <a:t>:</a:t>
            </a:r>
          </a:p>
          <a:p>
            <a:pPr lvl="1"/>
            <a:r>
              <a:rPr lang="en-US" sz="2000" b="0" dirty="0" err="1">
                <a:latin typeface="Times New Roman"/>
                <a:cs typeface="Times New Roman"/>
              </a:rPr>
              <a:t>găsirea</a:t>
            </a:r>
            <a:r>
              <a:rPr lang="en-US" sz="2000" b="0" dirty="0">
                <a:latin typeface="Times New Roman"/>
                <a:cs typeface="Times New Roman"/>
              </a:rPr>
              <a:t> </a:t>
            </a:r>
            <a:r>
              <a:rPr lang="en-US" sz="2000" b="0" dirty="0" err="1">
                <a:latin typeface="Times New Roman"/>
                <a:cs typeface="Times New Roman"/>
              </a:rPr>
              <a:t>şabloanelor</a:t>
            </a:r>
            <a:endParaRPr lang="en-US" sz="2000" b="0" dirty="0">
              <a:latin typeface="Times New Roman"/>
              <a:cs typeface="Times New Roman"/>
            </a:endParaRPr>
          </a:p>
          <a:p>
            <a:pPr lvl="1"/>
            <a:endParaRPr lang="en-US" sz="2000" b="0" dirty="0">
              <a:latin typeface="Times New Roman"/>
              <a:cs typeface="Times New Roman"/>
            </a:endParaRPr>
          </a:p>
          <a:p>
            <a:pPr lvl="1"/>
            <a:endParaRPr lang="en-US" sz="2000" b="0" dirty="0">
              <a:latin typeface="Times New Roman"/>
              <a:cs typeface="Times New Roman"/>
            </a:endParaRPr>
          </a:p>
          <a:p>
            <a:pPr lvl="1"/>
            <a:r>
              <a:rPr lang="en-US" sz="2000" b="0" dirty="0" err="1">
                <a:latin typeface="Times New Roman"/>
                <a:cs typeface="Times New Roman"/>
              </a:rPr>
              <a:t>redimensionarea</a:t>
            </a:r>
            <a:r>
              <a:rPr lang="en-US" sz="2000" b="0" dirty="0">
                <a:latin typeface="Times New Roman"/>
                <a:cs typeface="Times New Roman"/>
              </a:rPr>
              <a:t> </a:t>
            </a:r>
            <a:r>
              <a:rPr lang="en-US" sz="2000" b="0" dirty="0" err="1">
                <a:latin typeface="Times New Roman"/>
                <a:cs typeface="Times New Roman"/>
              </a:rPr>
              <a:t>imaginilor</a:t>
            </a:r>
            <a:endParaRPr lang="en-US" sz="2000" b="0" dirty="0">
              <a:latin typeface="Times New Roman"/>
              <a:cs typeface="Times New Roman"/>
            </a:endParaRPr>
          </a:p>
          <a:p>
            <a:pPr lvl="1"/>
            <a:endParaRPr lang="en-US" sz="2000" b="0" dirty="0">
              <a:latin typeface="Times New Roman"/>
              <a:cs typeface="Times New Roman"/>
            </a:endParaRPr>
          </a:p>
          <a:p>
            <a:pPr lvl="1"/>
            <a:endParaRPr lang="en-US" sz="2000" b="0" dirty="0">
              <a:latin typeface="Times New Roman"/>
              <a:cs typeface="Times New Roman"/>
            </a:endParaRPr>
          </a:p>
          <a:p>
            <a:pPr lvl="1"/>
            <a:r>
              <a:rPr lang="en-US" sz="2000" b="0" dirty="0" err="1">
                <a:latin typeface="Times New Roman"/>
                <a:cs typeface="Times New Roman"/>
              </a:rPr>
              <a:t>extragerea</a:t>
            </a:r>
            <a:r>
              <a:rPr lang="en-US" sz="2000" b="0" dirty="0">
                <a:latin typeface="Times New Roman"/>
                <a:cs typeface="Times New Roman"/>
              </a:rPr>
              <a:t> </a:t>
            </a:r>
            <a:r>
              <a:rPr lang="en-US" sz="2000" b="0" dirty="0" err="1">
                <a:latin typeface="Times New Roman"/>
                <a:cs typeface="Times New Roman"/>
              </a:rPr>
              <a:t>informației</a:t>
            </a:r>
            <a:r>
              <a:rPr lang="en-US" sz="2000" b="0" dirty="0">
                <a:latin typeface="Times New Roman"/>
                <a:cs typeface="Times New Roman"/>
              </a:rPr>
              <a:t> (</a:t>
            </a:r>
            <a:r>
              <a:rPr lang="en-US" sz="2000" b="0" dirty="0" err="1">
                <a:latin typeface="Times New Roman"/>
                <a:cs typeface="Times New Roman"/>
              </a:rPr>
              <a:t>gradienți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b="0" dirty="0" err="1">
                <a:latin typeface="Times New Roman"/>
                <a:cs typeface="Times New Roman"/>
              </a:rPr>
              <a:t>muchii</a:t>
            </a:r>
            <a:r>
              <a:rPr lang="en-US" sz="2000" b="0" dirty="0">
                <a:latin typeface="Times New Roman"/>
                <a:cs typeface="Times New Roman"/>
              </a:rPr>
              <a:t>, </a:t>
            </a:r>
            <a:r>
              <a:rPr lang="en-US" sz="2000" b="0" dirty="0" err="1">
                <a:latin typeface="Times New Roman"/>
                <a:cs typeface="Times New Roman"/>
              </a:rPr>
              <a:t>textură</a:t>
            </a:r>
            <a:r>
              <a:rPr lang="en-US" sz="2000" b="0" dirty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 descr="Sens-u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08" y="1143000"/>
            <a:ext cx="1979926" cy="131995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74255" y="2269091"/>
            <a:ext cx="3600449" cy="1500019"/>
            <a:chOff x="5629276" y="5238889"/>
            <a:chExt cx="3600449" cy="1500019"/>
          </a:xfrm>
        </p:grpSpPr>
        <p:pic>
          <p:nvPicPr>
            <p:cNvPr id="7" name="Picture 13" descr="C:\snavely\tmp\vg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137" y="6337439"/>
              <a:ext cx="2825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5" descr="C:\snavely\tmp\vg1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1887" y="6521589"/>
              <a:ext cx="139700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7" descr="C:\snavely\tmp\vg3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875" y="6608901"/>
              <a:ext cx="69850" cy="9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52"/>
            <p:cNvGrpSpPr>
              <a:grpSpLocks/>
            </p:cNvGrpSpPr>
            <p:nvPr/>
          </p:nvGrpSpPr>
          <p:grpSpPr bwMode="auto">
            <a:xfrm>
              <a:off x="5629276" y="5238889"/>
              <a:ext cx="1109536" cy="1462055"/>
              <a:chOff x="3135896" y="1655788"/>
              <a:chExt cx="1110435" cy="1461954"/>
            </a:xfrm>
          </p:grpSpPr>
          <p:pic>
            <p:nvPicPr>
              <p:cNvPr id="14" name="Picture 10" descr="C:\snavely\tmp\vg2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5896" y="1655788"/>
                <a:ext cx="1107598" cy="1459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14"/>
              <p:cNvSpPr txBox="1">
                <a:spLocks noChangeArrowheads="1"/>
              </p:cNvSpPr>
              <p:nvPr/>
            </p:nvSpPr>
            <p:spPr bwMode="auto">
              <a:xfrm>
                <a:off x="3875317" y="2656109"/>
                <a:ext cx="371014" cy="46163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8100" dist="38100" dir="2700000" algn="tl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I</a:t>
                </a:r>
                <a:r>
                  <a:rPr lang="en-US" sz="2400" b="1" baseline="-250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11" name="Group 54"/>
            <p:cNvGrpSpPr>
              <a:grpSpLocks/>
            </p:cNvGrpSpPr>
            <p:nvPr/>
          </p:nvGrpSpPr>
          <p:grpSpPr bwMode="auto">
            <a:xfrm>
              <a:off x="7272338" y="5985014"/>
              <a:ext cx="575791" cy="753894"/>
              <a:chOff x="4779181" y="2402353"/>
              <a:chExt cx="575709" cy="753551"/>
            </a:xfrm>
          </p:grpSpPr>
          <p:pic>
            <p:nvPicPr>
              <p:cNvPr id="12" name="Picture 7" descr="C:\snavely\tmp\vg4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9181" y="2402353"/>
                <a:ext cx="553799" cy="729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>
                <a:spLocks noChangeArrowheads="1"/>
              </p:cNvSpPr>
              <p:nvPr/>
            </p:nvSpPr>
            <p:spPr bwMode="auto">
              <a:xfrm>
                <a:off x="5029206" y="2786740"/>
                <a:ext cx="325684" cy="3691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8100" dist="38100" dir="2700000" algn="tl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chemeClr val="bg1"/>
                    </a:solidFill>
                  </a:rPr>
                  <a:t>I</a:t>
                </a:r>
                <a:r>
                  <a:rPr lang="en-US" b="1" baseline="-250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71901" y="4294256"/>
            <a:ext cx="3672099" cy="85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5277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9" y="710336"/>
            <a:ext cx="4732700" cy="3549525"/>
          </a:xfrm>
          <a:prstGeom prst="rect">
            <a:avLst/>
          </a:prstGeom>
        </p:spPr>
      </p:pic>
      <p:pic>
        <p:nvPicPr>
          <p:cNvPr id="11366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38283" y="4569518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7675" y="4569518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1" name="Text Box 8"/>
          <p:cNvSpPr txBox="1">
            <a:spLocks noChangeArrowheads="1"/>
          </p:cNvSpPr>
          <p:nvPr/>
        </p:nvSpPr>
        <p:spPr bwMode="auto">
          <a:xfrm>
            <a:off x="2007979" y="3997668"/>
            <a:ext cx="13997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sz="2400" b="1" i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irecția</a:t>
            </a:r>
            <a:r>
              <a:rPr lang="en-US" sz="2400" b="1" i="1" kern="1200" dirty="0">
                <a:solidFill>
                  <a:srgbClr val="000000"/>
                </a:solidFill>
                <a:latin typeface="Times New Roman"/>
                <a:cs typeface="Times New Roman"/>
              </a:rPr>
              <a:t> x</a:t>
            </a:r>
            <a:endParaRPr lang="en-US" sz="2400" b="1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3672" name="Text Box 9"/>
          <p:cNvSpPr txBox="1">
            <a:spLocks noChangeArrowheads="1"/>
          </p:cNvSpPr>
          <p:nvPr/>
        </p:nvSpPr>
        <p:spPr bwMode="auto">
          <a:xfrm>
            <a:off x="5570538" y="4029028"/>
            <a:ext cx="13779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sz="2400" b="1" i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irecția</a:t>
            </a:r>
            <a:r>
              <a:rPr lang="en-US" sz="2400" b="1" i="1" kern="1200" dirty="0">
                <a:solidFill>
                  <a:srgbClr val="000000"/>
                </a:solidFill>
                <a:latin typeface="Times New Roman"/>
                <a:cs typeface="Times New Roman"/>
              </a:rPr>
              <a:t> y</a:t>
            </a:r>
            <a:endParaRPr lang="en-US" sz="2400" b="1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Picture 12" descr="fig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35" y="927847"/>
            <a:ext cx="4239440" cy="3179581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Derivata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filtrelor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Gaussiane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- 2D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8601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>
            <a:normAutofit fontScale="90000"/>
          </a:bodyPr>
          <a:lstStyle/>
          <a:p>
            <a:pPr lvl="0" defTabSz="914400" eaLnBrk="0" fontAlgn="base" hangingPunct="0">
              <a:spcAft>
                <a:spcPct val="0"/>
              </a:spcAft>
              <a:defRPr/>
            </a:pPr>
            <a:r>
              <a:rPr lang="en-US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Derivata</a:t>
            </a:r>
            <a:r>
              <a:rPr lang="en-US" kern="0" dirty="0">
                <a:solidFill>
                  <a:srgbClr val="000000"/>
                </a:solidFill>
                <a:latin typeface="Times New Roman"/>
                <a:cs typeface="Times New Roman"/>
              </a:rPr>
              <a:t> a </a:t>
            </a:r>
            <a:r>
              <a:rPr lang="en-US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doua</a:t>
            </a:r>
            <a:r>
              <a:rPr lang="en-US" kern="0" dirty="0">
                <a:solidFill>
                  <a:srgbClr val="000000"/>
                </a:solidFill>
                <a:latin typeface="Times New Roman"/>
                <a:cs typeface="Times New Roman"/>
              </a:rPr>
              <a:t> a </a:t>
            </a:r>
            <a:r>
              <a:rPr lang="en-US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filtrelor</a:t>
            </a:r>
            <a:r>
              <a:rPr lang="en-US" kern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Gaussiane</a:t>
            </a:r>
            <a:endParaRPr lang="en-US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Picture 12" descr="fig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133" y="3923090"/>
            <a:ext cx="2420796" cy="181559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43" y="1934925"/>
            <a:ext cx="304800" cy="317500"/>
          </a:xfrm>
          <a:prstGeom prst="rect">
            <a:avLst/>
          </a:prstGeom>
        </p:spPr>
      </p:pic>
      <p:pic>
        <p:nvPicPr>
          <p:cNvPr id="2" name="Picture 1" descr="fig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73" y="3923090"/>
            <a:ext cx="2888611" cy="2166458"/>
          </a:xfrm>
          <a:prstGeom prst="rect">
            <a:avLst/>
          </a:prstGeom>
        </p:spPr>
      </p:pic>
      <p:pic>
        <p:nvPicPr>
          <p:cNvPr id="3" name="Picture 2" descr="fig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69" y="1099231"/>
            <a:ext cx="2888611" cy="2166458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77" y="4476992"/>
            <a:ext cx="304800" cy="3175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61" y="4580491"/>
            <a:ext cx="304800" cy="127000"/>
          </a:xfrm>
          <a:prstGeom prst="rect">
            <a:avLst/>
          </a:prstGeom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2991" y="3034856"/>
            <a:ext cx="13997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sz="2400" b="1" i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irecția</a:t>
            </a:r>
            <a:r>
              <a:rPr lang="en-US" sz="2400" b="1" i="1" kern="1200" dirty="0">
                <a:solidFill>
                  <a:srgbClr val="000000"/>
                </a:solidFill>
                <a:latin typeface="Times New Roman"/>
                <a:cs typeface="Times New Roman"/>
              </a:rPr>
              <a:t> x</a:t>
            </a:r>
            <a:endParaRPr lang="en-US" sz="2400" b="1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985648" y="5592025"/>
            <a:ext cx="13779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sz="2400" b="1" i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irecția</a:t>
            </a:r>
            <a:r>
              <a:rPr lang="en-US" sz="2400" b="1" i="1" kern="1200" dirty="0">
                <a:solidFill>
                  <a:srgbClr val="000000"/>
                </a:solidFill>
                <a:latin typeface="Times New Roman"/>
                <a:cs typeface="Times New Roman"/>
              </a:rPr>
              <a:t> y</a:t>
            </a:r>
            <a:endParaRPr lang="en-US" sz="2400" b="1" kern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62" y="5786932"/>
            <a:ext cx="429827" cy="829666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99" y="5786932"/>
            <a:ext cx="572109" cy="858164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82" y="3004360"/>
            <a:ext cx="564108" cy="787806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860224" y="1417845"/>
            <a:ext cx="1408929" cy="1473200"/>
            <a:chOff x="-1388542" y="2323824"/>
            <a:chExt cx="1408929" cy="1473200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3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4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4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5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5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5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0    0   0 0   -1   1  </a:t>
              </a:r>
            </a:p>
            <a:p>
              <a:r>
                <a:rPr lang="en-US" sz="2800" b="1" dirty="0">
                  <a:latin typeface="Times New Roman"/>
                  <a:cs typeface="Times New Roman"/>
                </a:rPr>
                <a:t>0    0   0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12399" y="4122724"/>
            <a:ext cx="1408929" cy="1473200"/>
            <a:chOff x="-1388542" y="2323824"/>
            <a:chExt cx="1408929" cy="1473200"/>
          </a:xfrm>
        </p:grpSpPr>
        <p:grpSp>
          <p:nvGrpSpPr>
            <p:cNvPr id="54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5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4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0    0   0 0   -1   0  </a:t>
              </a:r>
            </a:p>
            <a:p>
              <a:r>
                <a:rPr lang="en-US" sz="2800" b="1" dirty="0">
                  <a:latin typeface="Times New Roman"/>
                  <a:cs typeface="Times New Roman"/>
                </a:rPr>
                <a:t>0    1   0</a:t>
              </a:r>
            </a:p>
          </p:txBody>
        </p:sp>
      </p:grpSp>
      <p:pic>
        <p:nvPicPr>
          <p:cNvPr id="73" name="Picture 72" descr="fig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52" y="1247818"/>
            <a:ext cx="2484460" cy="1863345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20" y="2961588"/>
            <a:ext cx="427822" cy="7661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61" y="2062741"/>
            <a:ext cx="304800" cy="127000"/>
          </a:xfrm>
          <a:prstGeom prst="rect">
            <a:avLst/>
          </a:prstGeom>
        </p:spPr>
      </p:pic>
      <p:sp>
        <p:nvSpPr>
          <p:cNvPr id="7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487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17" y="3234442"/>
            <a:ext cx="2888611" cy="2166458"/>
          </a:xfrm>
          <a:prstGeom prst="rect">
            <a:avLst/>
          </a:prstGeom>
        </p:spPr>
      </p:pic>
      <p:pic>
        <p:nvPicPr>
          <p:cNvPr id="3" name="Picture 2" descr="fig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862"/>
            <a:ext cx="2888611" cy="2166458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8" y="1372026"/>
            <a:ext cx="4175185" cy="1270074"/>
          </a:xfrm>
          <a:prstGeom prst="rect">
            <a:avLst/>
          </a:prstGeom>
        </p:spPr>
      </p:pic>
      <p:sp>
        <p:nvSpPr>
          <p:cNvPr id="28" name="Line 9"/>
          <p:cNvSpPr>
            <a:spLocks noChangeShapeType="1"/>
          </p:cNvSpPr>
          <p:nvPr/>
        </p:nvSpPr>
        <p:spPr bwMode="auto">
          <a:xfrm flipH="1">
            <a:off x="2245825" y="2673460"/>
            <a:ext cx="368426" cy="8187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4087492" y="2558009"/>
            <a:ext cx="349288" cy="8074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Times New Roman"/>
              <a:ea typeface="+mn-ea"/>
              <a:cs typeface="Times New Roman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11" y="4000171"/>
            <a:ext cx="304800" cy="3175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79" y="4160879"/>
            <a:ext cx="304800" cy="127000"/>
          </a:xfrm>
          <a:prstGeom prst="rect">
            <a:avLst/>
          </a:prstGeom>
        </p:spPr>
      </p:pic>
      <p:pic>
        <p:nvPicPr>
          <p:cNvPr id="10" name="Picture 9" descr="fig1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96" y="5209292"/>
            <a:ext cx="1947080" cy="1460310"/>
          </a:xfrm>
          <a:prstGeom prst="rect">
            <a:avLst/>
          </a:prstGeom>
        </p:spPr>
      </p:pic>
      <p:pic>
        <p:nvPicPr>
          <p:cNvPr id="30" name="Picture 29" descr="fig1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79" y="3347649"/>
            <a:ext cx="2586724" cy="1940043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Laplacian-ul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funcții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Gaussiene</a:t>
            </a:r>
            <a:r>
              <a:rPr lang="en-US" dirty="0">
                <a:latin typeface="Times New Roman"/>
                <a:cs typeface="Times New Roman"/>
              </a:rPr>
              <a:t> – 2D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156967" y="5252410"/>
            <a:ext cx="1408929" cy="1473200"/>
            <a:chOff x="2564454" y="5189811"/>
            <a:chExt cx="1408929" cy="1473200"/>
          </a:xfrm>
        </p:grpSpPr>
        <p:grpSp>
          <p:nvGrpSpPr>
            <p:cNvPr id="55" name="Group 5"/>
            <p:cNvGrpSpPr>
              <a:grpSpLocks/>
            </p:cNvGrpSpPr>
            <p:nvPr/>
          </p:nvGrpSpPr>
          <p:grpSpPr bwMode="auto">
            <a:xfrm>
              <a:off x="2564454" y="5189811"/>
              <a:ext cx="1408929" cy="1473200"/>
              <a:chOff x="144" y="144"/>
              <a:chExt cx="1152" cy="1136"/>
            </a:xfrm>
          </p:grpSpPr>
          <p:sp>
            <p:nvSpPr>
              <p:cNvPr id="57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8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9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0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1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2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3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4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6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7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8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69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0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1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2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564454" y="5220573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0    1   0 1   -4   1  </a:t>
              </a:r>
            </a:p>
            <a:p>
              <a:r>
                <a:rPr lang="en-US" sz="2800" b="1" dirty="0">
                  <a:latin typeface="Times New Roman"/>
                  <a:cs typeface="Times New Roman"/>
                </a:rPr>
                <a:t>0    1   0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096778" y="6079279"/>
            <a:ext cx="1997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Exemplu</a:t>
            </a:r>
            <a:r>
              <a:rPr lang="en-US" dirty="0">
                <a:latin typeface="Times New Roman"/>
                <a:cs typeface="Times New Roman"/>
              </a:rPr>
              <a:t> particular de </a:t>
            </a:r>
            <a:r>
              <a:rPr lang="en-US" dirty="0" err="1">
                <a:latin typeface="Times New Roman"/>
                <a:cs typeface="Times New Roman"/>
              </a:rPr>
              <a:t>filtru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Laplacian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378877" y="2697108"/>
            <a:ext cx="213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Forma </a:t>
            </a:r>
            <a:r>
              <a:rPr lang="en-US" dirty="0" err="1">
                <a:latin typeface="Times New Roman"/>
                <a:cs typeface="Times New Roman"/>
              </a:rPr>
              <a:t>generală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filtru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Laplacian</a:t>
            </a:r>
            <a:endParaRPr lang="en-US" dirty="0">
              <a:latin typeface="Times New Roman"/>
              <a:cs typeface="Times New Roman"/>
            </a:endParaRPr>
          </a:p>
          <a:p>
            <a:pPr algn="ctr"/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dirty="0" err="1">
                <a:latin typeface="Times New Roman"/>
                <a:cs typeface="Times New Roman"/>
              </a:rPr>
              <a:t>mexican</a:t>
            </a:r>
            <a:r>
              <a:rPr lang="en-US" dirty="0">
                <a:latin typeface="Times New Roman"/>
                <a:cs typeface="Times New Roman"/>
              </a:rPr>
              <a:t> hat)</a:t>
            </a:r>
          </a:p>
        </p:txBody>
      </p:sp>
    </p:spTree>
    <p:extLst>
      <p:ext uri="{BB962C8B-B14F-4D97-AF65-F5344CB8AC3E}">
        <p14:creationId xmlns:p14="http://schemas.microsoft.com/office/powerpoint/2010/main" val="12431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74" grpId="0"/>
      <p:bldP spid="7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Metoda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Laplacianul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funcții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Gaussiene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 descr="Lena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0" y="1550098"/>
            <a:ext cx="2064015" cy="2064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1195" y="3602107"/>
            <a:ext cx="206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Sobel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195" y="6274174"/>
            <a:ext cx="207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Prewitt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0030" y="3602107"/>
            <a:ext cx="2064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Roberts</a:t>
            </a:r>
          </a:p>
        </p:txBody>
      </p:sp>
      <p:pic>
        <p:nvPicPr>
          <p:cNvPr id="4" name="Picture 3" descr="Lena_sobe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30" y="1550098"/>
            <a:ext cx="2064015" cy="2064015"/>
          </a:xfrm>
          <a:prstGeom prst="rect">
            <a:avLst/>
          </a:prstGeom>
        </p:spPr>
      </p:pic>
      <p:pic>
        <p:nvPicPr>
          <p:cNvPr id="5" name="Picture 4" descr="Lena_rober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95" y="1550098"/>
            <a:ext cx="2064015" cy="2064015"/>
          </a:xfrm>
          <a:prstGeom prst="rect">
            <a:avLst/>
          </a:prstGeom>
        </p:spPr>
      </p:pic>
      <p:pic>
        <p:nvPicPr>
          <p:cNvPr id="6" name="Picture 5" descr="Lena_prewit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75" y="4222165"/>
            <a:ext cx="2064015" cy="2064015"/>
          </a:xfrm>
          <a:prstGeom prst="rect">
            <a:avLst/>
          </a:prstGeom>
        </p:spPr>
      </p:pic>
      <p:pic>
        <p:nvPicPr>
          <p:cNvPr id="7" name="Picture 6" descr="Lena_lo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30" y="4234593"/>
            <a:ext cx="2051587" cy="20515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0031" y="6286180"/>
            <a:ext cx="2073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Times New Roman"/>
                <a:cs typeface="Times New Roman"/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35037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Proprietățile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filtrelor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u="sng" dirty="0" err="1">
                <a:latin typeface="Times New Roman"/>
                <a:cs typeface="Times New Roman"/>
              </a:rPr>
              <a:t>Filtre</a:t>
            </a:r>
            <a:r>
              <a:rPr lang="en-US" sz="2800" u="sng" dirty="0">
                <a:latin typeface="Times New Roman"/>
                <a:cs typeface="Times New Roman"/>
              </a:rPr>
              <a:t> de </a:t>
            </a:r>
            <a:r>
              <a:rPr lang="en-US" sz="2800" u="sng" dirty="0" err="1">
                <a:latin typeface="Times New Roman"/>
                <a:cs typeface="Times New Roman"/>
              </a:rPr>
              <a:t>blurare</a:t>
            </a:r>
            <a:r>
              <a:rPr lang="en-US" sz="2800" u="sng" dirty="0">
                <a:latin typeface="Times New Roman"/>
                <a:cs typeface="Times New Roman"/>
              </a:rPr>
              <a:t> (</a:t>
            </a:r>
            <a:r>
              <a:rPr lang="en-US" sz="2800" u="sng" dirty="0" err="1">
                <a:latin typeface="Times New Roman"/>
                <a:cs typeface="Times New Roman"/>
              </a:rPr>
              <a:t>cursul</a:t>
            </a:r>
            <a:r>
              <a:rPr lang="en-US" sz="2800" u="sng" dirty="0">
                <a:latin typeface="Times New Roman"/>
                <a:cs typeface="Times New Roman"/>
              </a:rPr>
              <a:t> </a:t>
            </a:r>
            <a:r>
              <a:rPr lang="en-US" sz="2800" u="sng" dirty="0" err="1">
                <a:latin typeface="Times New Roman"/>
                <a:cs typeface="Times New Roman"/>
              </a:rPr>
              <a:t>trecut</a:t>
            </a:r>
            <a:r>
              <a:rPr lang="en-US" sz="2800" u="sng" dirty="0">
                <a:latin typeface="Times New Roman"/>
                <a:cs typeface="Times New Roman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valori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pozitive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suma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lor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= 1 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pentru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regiuni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constante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, output = input;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gradul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blurare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proporțional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cu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dimensiunea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filtrului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elimină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regiunile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pixeli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cu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varianță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mare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în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intensitate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( “high-frequency”); se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mai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numesc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filtre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trece-jos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(“low-pass”)</a:t>
            </a:r>
          </a:p>
          <a:p>
            <a:pPr eaLnBrk="1" hangingPunct="1">
              <a:buFontTx/>
              <a:buNone/>
            </a:pPr>
            <a:endParaRPr lang="en-US" sz="8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u="sng" dirty="0" err="1">
                <a:latin typeface="Times New Roman"/>
                <a:cs typeface="Times New Roman"/>
              </a:rPr>
              <a:t>Filtre</a:t>
            </a:r>
            <a:r>
              <a:rPr lang="en-US" sz="2800" u="sng" dirty="0">
                <a:latin typeface="Times New Roman"/>
                <a:cs typeface="Times New Roman"/>
              </a:rPr>
              <a:t> </a:t>
            </a:r>
            <a:r>
              <a:rPr lang="en-US" sz="2800" u="sng" dirty="0" err="1">
                <a:latin typeface="Times New Roman"/>
                <a:cs typeface="Times New Roman"/>
              </a:rPr>
              <a:t>pentru</a:t>
            </a:r>
            <a:r>
              <a:rPr lang="en-US" sz="2800" u="sng" dirty="0">
                <a:latin typeface="Times New Roman"/>
                <a:cs typeface="Times New Roman"/>
              </a:rPr>
              <a:t> </a:t>
            </a:r>
            <a:r>
              <a:rPr lang="en-US" sz="2800" u="sng" dirty="0" err="1">
                <a:latin typeface="Times New Roman"/>
                <a:cs typeface="Times New Roman"/>
              </a:rPr>
              <a:t>detectarea</a:t>
            </a:r>
            <a:r>
              <a:rPr lang="en-US" sz="2800" u="sng" dirty="0">
                <a:latin typeface="Times New Roman"/>
                <a:cs typeface="Times New Roman"/>
              </a:rPr>
              <a:t> </a:t>
            </a:r>
            <a:r>
              <a:rPr lang="en-US" sz="2800" u="sng" dirty="0" err="1">
                <a:latin typeface="Times New Roman"/>
                <a:cs typeface="Times New Roman"/>
              </a:rPr>
              <a:t>muchiilor</a:t>
            </a:r>
            <a:endParaRPr lang="en-US" sz="2800" u="sng" dirty="0">
              <a:latin typeface="Times New Roman"/>
              <a:cs typeface="Times New Roman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valori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opuse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pentru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a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avea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un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răspuns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mare (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în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valoare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absolută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modul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)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în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regiuni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cu contrast mare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suma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lor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= 0 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pentru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regiuni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constante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,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răspuns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  <a:sym typeface="Wingdings" pitchFamily="2" charset="2"/>
              </a:rPr>
              <a:t> = 0;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cele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mai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mari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valori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în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punctele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de contrast maxim</a:t>
            </a:r>
          </a:p>
          <a:p>
            <a:pPr lvl="1" eaLnBrk="1" hangingPunct="1"/>
            <a:endParaRPr lang="en-US" sz="800" dirty="0">
              <a:latin typeface="Times New Roman"/>
              <a:cs typeface="Times New Roman"/>
            </a:endParaRPr>
          </a:p>
          <a:p>
            <a:pPr lvl="1" eaLnBrk="1" hangingPunct="1"/>
            <a:endParaRPr lang="en-US" sz="2600" dirty="0">
              <a:latin typeface="Times New Roman"/>
              <a:cs typeface="Times New Roman"/>
            </a:endParaRPr>
          </a:p>
          <a:p>
            <a:pPr lvl="1" eaLnBrk="1" hangingPunct="1">
              <a:buFontTx/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lvl="1" eaLnBrk="1" hangingPunct="1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1210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>
                <a:latin typeface="Times New Roman"/>
                <a:cs typeface="Times New Roman"/>
              </a:rPr>
              <a:t>Slide </a:t>
            </a:r>
            <a:r>
              <a:rPr lang="en-US" sz="1200" b="0" dirty="0" err="1">
                <a:latin typeface="Times New Roman"/>
                <a:cs typeface="Times New Roman"/>
              </a:rPr>
              <a:t>adaptat</a:t>
            </a:r>
            <a:r>
              <a:rPr lang="en-US" sz="1200" b="0" dirty="0">
                <a:latin typeface="Times New Roman"/>
                <a:cs typeface="Times New Roman"/>
              </a:rPr>
              <a:t> </a:t>
            </a:r>
            <a:r>
              <a:rPr lang="en-US" sz="1200" b="0" dirty="0" err="1">
                <a:latin typeface="Times New Roman"/>
                <a:cs typeface="Times New Roman"/>
              </a:rPr>
              <a:t>după</a:t>
            </a:r>
            <a:r>
              <a:rPr lang="en-US" sz="1200" b="0" dirty="0">
                <a:latin typeface="Times New Roman"/>
                <a:cs typeface="Times New Roman"/>
              </a:rPr>
              <a:t> K. </a:t>
            </a:r>
            <a:r>
              <a:rPr lang="en-US" sz="1200" b="0" dirty="0" err="1">
                <a:latin typeface="Times New Roman"/>
                <a:cs typeface="Times New Roman"/>
              </a:rPr>
              <a:t>Grauman</a:t>
            </a:r>
            <a:endParaRPr lang="en-US" sz="1200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51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flu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80" y="724364"/>
            <a:ext cx="7625588" cy="61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58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uture_mag_sobel_images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2" t="7731" r="9507" b="10934"/>
          <a:stretch/>
        </p:blipFill>
        <p:spPr>
          <a:xfrm>
            <a:off x="971580" y="742005"/>
            <a:ext cx="7625588" cy="6084048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err="1">
                <a:latin typeface="Times New Roman"/>
                <a:cs typeface="Times New Roman"/>
              </a:rPr>
              <a:t>Gradientul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5924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err="1">
                <a:latin typeface="Times New Roman"/>
                <a:cs typeface="Times New Roman"/>
              </a:rPr>
              <a:t>Gradientul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 descr="fluture_mag_sob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7" t="4956" r="11884" b="9423"/>
          <a:stretch/>
        </p:blipFill>
        <p:spPr>
          <a:xfrm>
            <a:off x="846707" y="742004"/>
            <a:ext cx="7750461" cy="60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99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err="1">
                <a:latin typeface="Times New Roman"/>
                <a:cs typeface="Times New Roman"/>
              </a:rPr>
              <a:t>Aplicarea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prag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mic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0" name="Picture 9" descr="fluture_mag_bw_th_m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5087" r="12158" b="9423"/>
          <a:stretch/>
        </p:blipFill>
        <p:spPr>
          <a:xfrm>
            <a:off x="970186" y="742005"/>
            <a:ext cx="7626981" cy="60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71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err="1">
                <a:latin typeface="Times New Roman"/>
                <a:cs typeface="Times New Roman"/>
              </a:rPr>
              <a:t>Aplicarea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prag</a:t>
            </a:r>
            <a:r>
              <a:rPr lang="en-US" dirty="0">
                <a:latin typeface="Times New Roman"/>
                <a:cs typeface="Times New Roman"/>
              </a:rPr>
              <a:t> mare</a:t>
            </a:r>
          </a:p>
        </p:txBody>
      </p:sp>
      <p:pic>
        <p:nvPicPr>
          <p:cNvPr id="5" name="Picture 4" descr="fluture_mag_bw_th_ma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4985" r="11885" b="9215"/>
          <a:stretch/>
        </p:blipFill>
        <p:spPr>
          <a:xfrm>
            <a:off x="970185" y="746820"/>
            <a:ext cx="7626982" cy="611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0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927" y="1079473"/>
            <a:ext cx="5864152" cy="5662913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filtrelor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extragerea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informației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dirty="0" err="1">
                <a:latin typeface="Times New Roman"/>
                <a:cs typeface="Times New Roman"/>
              </a:rPr>
              <a:t>muchii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Aplicație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dirty="0" err="1">
                <a:latin typeface="Times New Roman"/>
                <a:cs typeface="Times New Roman"/>
              </a:rPr>
              <a:t>detectarea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liniilor</a:t>
            </a:r>
            <a:r>
              <a:rPr lang="en-US" sz="2800" dirty="0">
                <a:latin typeface="Times New Roman"/>
                <a:cs typeface="Times New Roman"/>
              </a:rPr>
              <a:t> cu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transformata</a:t>
            </a:r>
            <a:r>
              <a:rPr lang="en-US" sz="2400" dirty="0">
                <a:latin typeface="Times New Roman"/>
                <a:cs typeface="Times New Roman"/>
              </a:rPr>
              <a:t> Hough</a:t>
            </a: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>
                <a:latin typeface="Times New Roman"/>
                <a:cs typeface="Times New Roman"/>
              </a:rPr>
              <a:t>RANSAC (</a:t>
            </a:r>
            <a:r>
              <a:rPr lang="en-US" sz="2400" dirty="0" err="1">
                <a:latin typeface="Times New Roman"/>
                <a:cs typeface="Times New Roman"/>
              </a:rPr>
              <a:t>cursul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viitor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>
                <a:latin typeface="Times New Roman"/>
                <a:cs typeface="Times New Roman"/>
              </a:rPr>
              <a:t>Cursul</a:t>
            </a:r>
            <a:r>
              <a:rPr lang="en-US" sz="4400" dirty="0">
                <a:latin typeface="Times New Roman"/>
                <a:cs typeface="Times New Roman"/>
              </a:rPr>
              <a:t> de </a:t>
            </a:r>
            <a:r>
              <a:rPr lang="en-US" sz="4400" dirty="0" err="1">
                <a:latin typeface="Times New Roman"/>
                <a:cs typeface="Times New Roman"/>
              </a:rPr>
              <a:t>azi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pic>
        <p:nvPicPr>
          <p:cNvPr id="4" name="Picture 6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8806" y="4647172"/>
            <a:ext cx="2141764" cy="16051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7" descr="tower_paramsp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79" y="3248724"/>
            <a:ext cx="1698275" cy="139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71901" y="1395828"/>
            <a:ext cx="3672099" cy="85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1171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>
          <a:extLst>
            <a:ext uri="{FF2B5EF4-FFF2-40B4-BE49-F238E27FC236}">
              <a16:creationId xmlns:a16="http://schemas.microsoft.com/office/drawing/2014/main" id="{2F872310-78AB-8786-51B1-1BEDE2336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1">
            <a:extLst>
              <a:ext uri="{FF2B5EF4-FFF2-40B4-BE49-F238E27FC236}">
                <a16:creationId xmlns:a16="http://schemas.microsoft.com/office/drawing/2014/main" id="{FD5D532B-E229-5FC1-26D6-CE87CBF11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Metoda</a:t>
            </a:r>
            <a:r>
              <a:rPr lang="en-US" dirty="0">
                <a:latin typeface="Times New Roman"/>
                <a:cs typeface="Times New Roman"/>
              </a:rPr>
              <a:t> Canny</a:t>
            </a:r>
          </a:p>
        </p:txBody>
      </p:sp>
      <p:sp>
        <p:nvSpPr>
          <p:cNvPr id="782" name="Google Shape;782;p101">
            <a:extLst>
              <a:ext uri="{FF2B5EF4-FFF2-40B4-BE49-F238E27FC236}">
                <a16:creationId xmlns:a16="http://schemas.microsoft.com/office/drawing/2014/main" id="{E47290EE-2E4A-EE9D-DBCC-85589E61B7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800" y="631903"/>
            <a:ext cx="8696400" cy="5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4" name="Google Shape;784;p101">
            <a:extLst>
              <a:ext uri="{FF2B5EF4-FFF2-40B4-BE49-F238E27FC236}">
                <a16:creationId xmlns:a16="http://schemas.microsoft.com/office/drawing/2014/main" id="{7C5AAF20-9E23-DA9C-175F-98D7F8F6C8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617870"/>
            <a:ext cx="4255800" cy="56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1">
            <a:extLst>
              <a:ext uri="{FF2B5EF4-FFF2-40B4-BE49-F238E27FC236}">
                <a16:creationId xmlns:a16="http://schemas.microsoft.com/office/drawing/2014/main" id="{41824F7D-E7B2-ADB4-69A0-3FA2074E7B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700" y="617870"/>
            <a:ext cx="4255800" cy="56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648;p83">
            <a:extLst>
              <a:ext uri="{FF2B5EF4-FFF2-40B4-BE49-F238E27FC236}">
                <a16:creationId xmlns:a16="http://schemas.microsoft.com/office/drawing/2014/main" id="{A253046F-C06A-ACF2-DE57-55A17F8039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8701" y="617870"/>
            <a:ext cx="4255799" cy="56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297B31E2-8EF3-F4C6-77E3-B8567411D15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6284107"/>
            <a:ext cx="370649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>
                <a:latin typeface="Times New Roman"/>
                <a:cs typeface="Times New Roman"/>
              </a:rPr>
              <a:t>Imagine inițială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161169-4B2F-2EDE-B9E4-50B503334B7D}"/>
              </a:ext>
            </a:extLst>
          </p:cNvPr>
          <p:cNvSpPr txBox="1">
            <a:spLocks noChangeArrowheads="1"/>
          </p:cNvSpPr>
          <p:nvPr/>
        </p:nvSpPr>
        <p:spPr>
          <a:xfrm>
            <a:off x="4980305" y="6284107"/>
            <a:ext cx="370649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dirty="0" err="1">
                <a:latin typeface="Times New Roman"/>
                <a:cs typeface="Times New Roman"/>
              </a:rPr>
              <a:t>Gradientul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858E8B-678F-DDEB-473F-5751232BECA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136493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>
          <a:extLst>
            <a:ext uri="{FF2B5EF4-FFF2-40B4-BE49-F238E27FC236}">
              <a16:creationId xmlns:a16="http://schemas.microsoft.com/office/drawing/2014/main" id="{1517699C-A869-2560-3302-245CF77E8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1">
            <a:extLst>
              <a:ext uri="{FF2B5EF4-FFF2-40B4-BE49-F238E27FC236}">
                <a16:creationId xmlns:a16="http://schemas.microsoft.com/office/drawing/2014/main" id="{5C3EEE77-37DB-654B-0718-32FCA1E091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Rezultat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metoda</a:t>
            </a:r>
            <a:r>
              <a:rPr lang="en-US" dirty="0">
                <a:latin typeface="Times New Roman"/>
                <a:cs typeface="Times New Roman"/>
              </a:rPr>
              <a:t> Canny</a:t>
            </a:r>
          </a:p>
        </p:txBody>
      </p:sp>
      <p:sp>
        <p:nvSpPr>
          <p:cNvPr id="782" name="Google Shape;782;p101">
            <a:extLst>
              <a:ext uri="{FF2B5EF4-FFF2-40B4-BE49-F238E27FC236}">
                <a16:creationId xmlns:a16="http://schemas.microsoft.com/office/drawing/2014/main" id="{7ED64796-A528-F345-35AA-A43126762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800" y="631903"/>
            <a:ext cx="8696400" cy="5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4" name="Google Shape;784;p101">
            <a:extLst>
              <a:ext uri="{FF2B5EF4-FFF2-40B4-BE49-F238E27FC236}">
                <a16:creationId xmlns:a16="http://schemas.microsoft.com/office/drawing/2014/main" id="{F2A4BAED-8D18-D1F1-3F43-3C9E6666A7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617870"/>
            <a:ext cx="4255800" cy="56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1">
            <a:extLst>
              <a:ext uri="{FF2B5EF4-FFF2-40B4-BE49-F238E27FC236}">
                <a16:creationId xmlns:a16="http://schemas.microsoft.com/office/drawing/2014/main" id="{02ABEEFE-43EE-DF3B-E4B8-0BC1E3601C5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700" y="617870"/>
            <a:ext cx="4255800" cy="56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079A3B05-23FE-0CE8-6C47-18314524D6E4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6284107"/>
            <a:ext cx="370649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 err="1">
                <a:latin typeface="Times New Roman"/>
                <a:cs typeface="Times New Roman"/>
              </a:rPr>
              <a:t>inițială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7FA572-7E30-7675-DCDC-EBC8AF0F39EC}"/>
              </a:ext>
            </a:extLst>
          </p:cNvPr>
          <p:cNvSpPr txBox="1">
            <a:spLocks noChangeArrowheads="1"/>
          </p:cNvSpPr>
          <p:nvPr/>
        </p:nvSpPr>
        <p:spPr>
          <a:xfrm>
            <a:off x="4363684" y="6284107"/>
            <a:ext cx="4905005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 err="1">
                <a:latin typeface="Times New Roman"/>
                <a:cs typeface="Times New Roman"/>
              </a:rPr>
              <a:t>binară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4E83DC-F810-9F62-C6A1-DBDE9D8DE77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779791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Another approach: gradient magnitude</a:t>
            </a:r>
            <a:endParaRPr sz="3000"/>
          </a:p>
        </p:txBody>
      </p:sp>
      <p:sp>
        <p:nvSpPr>
          <p:cNvPr id="654" name="Google Shape;654;p8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Don’t need 2nd derivatives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Just use magnitude of gradient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Are we done? No!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5" name="Google Shape;655;p8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6" name="Google Shape;65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126" y="3824401"/>
            <a:ext cx="2159249" cy="28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1" y="3824401"/>
            <a:ext cx="2159249" cy="28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87350" y="-5722366"/>
            <a:ext cx="18679250" cy="18679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8112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1" name="TextBox 6"/>
          <p:cNvSpPr txBox="1">
            <a:spLocks noChangeArrowheads="1"/>
          </p:cNvSpPr>
          <p:nvPr/>
        </p:nvSpPr>
        <p:spPr bwMode="auto">
          <a:xfrm>
            <a:off x="7239000" y="1663879"/>
            <a:ext cx="1905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Cum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transformăm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aceste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regiuni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ale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gradientului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muchii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lățime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de un 1 pixel?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7200" y="10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Metoda Canny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125499" y="6594759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K. </a:t>
            </a:r>
            <a:r>
              <a:rPr lang="en-US" sz="1200" dirty="0" err="1">
                <a:latin typeface="Times New Roman"/>
                <a:cs typeface="Times New Roman"/>
              </a:rPr>
              <a:t>Grauman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2" name="Google Shape;658;p84">
            <a:extLst>
              <a:ext uri="{FF2B5EF4-FFF2-40B4-BE49-F238E27FC236}">
                <a16:creationId xmlns:a16="http://schemas.microsoft.com/office/drawing/2014/main" id="{E38E27C0-A7B9-DF6F-26C3-8EBDE33FEB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305" y="1187659"/>
            <a:ext cx="4987636" cy="515143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0F1F00-E200-0C36-0B40-4B554BE9278F}"/>
              </a:ext>
            </a:extLst>
          </p:cNvPr>
          <p:cNvCxnSpPr>
            <a:cxnSpLocks/>
          </p:cNvCxnSpPr>
          <p:nvPr/>
        </p:nvCxnSpPr>
        <p:spPr>
          <a:xfrm flipH="1">
            <a:off x="5458691" y="2128031"/>
            <a:ext cx="1780310" cy="152403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312B833-F209-582A-4016-B2CADE58824D}"/>
              </a:ext>
            </a:extLst>
          </p:cNvPr>
          <p:cNvSpPr/>
          <p:nvPr/>
        </p:nvSpPr>
        <p:spPr>
          <a:xfrm>
            <a:off x="4966964" y="3141206"/>
            <a:ext cx="734073" cy="9750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5400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9568-28B8-8FF5-BF0E-FCB3D2743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1" name="TextBox 6">
            <a:extLst>
              <a:ext uri="{FF2B5EF4-FFF2-40B4-BE49-F238E27FC236}">
                <a16:creationId xmlns:a16="http://schemas.microsoft.com/office/drawing/2014/main" id="{74B37626-9ECD-6215-F379-F74C42E58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663879"/>
            <a:ext cx="1905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Cum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transformăm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aceste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regiuni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ale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gradientului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muchii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 New Roman"/>
                <a:cs typeface="Times New Roman"/>
              </a:rPr>
              <a:t>lățime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de un 1 pixel?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F82F9E8-CA6E-1A9F-B5B9-E328F001984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0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Metoda Canny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BCF7826D-9A6B-A23E-E7A7-B2A4870A5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5499" y="6594759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K. </a:t>
            </a:r>
            <a:r>
              <a:rPr lang="en-US" sz="1200" dirty="0" err="1">
                <a:latin typeface="Times New Roman"/>
                <a:cs typeface="Times New Roman"/>
              </a:rPr>
              <a:t>Grauman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2" name="Google Shape;658;p84">
            <a:extLst>
              <a:ext uri="{FF2B5EF4-FFF2-40B4-BE49-F238E27FC236}">
                <a16:creationId xmlns:a16="http://schemas.microsoft.com/office/drawing/2014/main" id="{8412B6EE-01A2-3EC9-B7E7-FE0F148699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57624" t="37922" r="24876" b="39890"/>
          <a:stretch/>
        </p:blipFill>
        <p:spPr>
          <a:xfrm>
            <a:off x="4100947" y="2666527"/>
            <a:ext cx="1905000" cy="28993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90FAEEF-2182-2B11-5BBE-2E76C4CB8CCF}"/>
              </a:ext>
            </a:extLst>
          </p:cNvPr>
          <p:cNvCxnSpPr>
            <a:cxnSpLocks/>
          </p:cNvCxnSpPr>
          <p:nvPr/>
        </p:nvCxnSpPr>
        <p:spPr>
          <a:xfrm flipH="1">
            <a:off x="5458691" y="2128031"/>
            <a:ext cx="1780310" cy="152403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34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Eliminarea</a:t>
            </a:r>
            <a:r>
              <a:rPr lang="en-US" dirty="0">
                <a:latin typeface="Times New Roman"/>
                <a:cs typeface="Times New Roman"/>
              </a:rPr>
              <a:t> non-</a:t>
            </a:r>
            <a:r>
              <a:rPr lang="en-US" dirty="0" err="1">
                <a:latin typeface="Times New Roman"/>
                <a:cs typeface="Times New Roman"/>
              </a:rPr>
              <a:t>maximelor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5029200"/>
            <a:ext cx="7772400" cy="1143000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dirty="0" err="1">
                <a:latin typeface="Times New Roman"/>
                <a:cs typeface="Times New Roman"/>
              </a:rPr>
              <a:t>Verifică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dacă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pixelul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curent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maxim local de-a </a:t>
            </a:r>
            <a:r>
              <a:rPr lang="en-US" dirty="0" err="1">
                <a:latin typeface="Times New Roman"/>
                <a:cs typeface="Times New Roman"/>
              </a:rPr>
              <a:t>lungul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direcției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gradientului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selectează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maximul</a:t>
            </a:r>
            <a:r>
              <a:rPr lang="en-US" dirty="0">
                <a:latin typeface="Times New Roman"/>
                <a:cs typeface="Times New Roman"/>
              </a:rPr>
              <a:t> de-a </a:t>
            </a:r>
            <a:r>
              <a:rPr lang="en-US" dirty="0" err="1">
                <a:latin typeface="Times New Roman"/>
                <a:cs typeface="Times New Roman"/>
              </a:rPr>
              <a:t>lungul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lățimii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muchiei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 err="1">
                <a:latin typeface="Times New Roman"/>
                <a:cs typeface="Times New Roman"/>
              </a:rPr>
              <a:t>necesită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verificarea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pixelii</a:t>
            </a:r>
            <a:r>
              <a:rPr lang="en-US" dirty="0">
                <a:latin typeface="Times New Roman"/>
                <a:cs typeface="Times New Roman"/>
              </a:rPr>
              <a:t> p </a:t>
            </a:r>
            <a:r>
              <a:rPr lang="en-US" dirty="0" err="1">
                <a:latin typeface="Times New Roman"/>
                <a:cs typeface="Times New Roman"/>
              </a:rPr>
              <a:t>şi</a:t>
            </a:r>
            <a:r>
              <a:rPr lang="en-US" dirty="0">
                <a:latin typeface="Times New Roman"/>
                <a:cs typeface="Times New Roman"/>
              </a:rPr>
              <a:t> r </a:t>
            </a:r>
            <a:r>
              <a:rPr lang="en-US" dirty="0" err="1">
                <a:latin typeface="Times New Roman"/>
                <a:cs typeface="Times New Roman"/>
              </a:rPr>
              <a:t>obținuți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prin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interpolare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125499" y="6577118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K. </a:t>
            </a:r>
            <a:r>
              <a:rPr lang="en-US" sz="1200" dirty="0" err="1">
                <a:latin typeface="Times New Roman"/>
                <a:cs typeface="Times New Roman"/>
              </a:rPr>
              <a:t>Grauman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431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88" y="1019834"/>
            <a:ext cx="4378625" cy="58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BED448-03CE-67D1-90D8-0E53C67E55AC}"/>
              </a:ext>
            </a:extLst>
          </p:cNvPr>
          <p:cNvSpPr/>
          <p:nvPr/>
        </p:nvSpPr>
        <p:spPr>
          <a:xfrm rot="19194818">
            <a:off x="2338929" y="5511526"/>
            <a:ext cx="148108" cy="52697"/>
          </a:xfrm>
          <a:prstGeom prst="rect">
            <a:avLst/>
          </a:prstGeom>
          <a:solidFill>
            <a:srgbClr val="FF00FF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4F8548E-B97C-9BE9-1684-FCDB0F962F3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Eliminarea non-maximelor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6016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89" y="1019833"/>
            <a:ext cx="4378625" cy="58380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F2A172-8529-2275-E922-2C4858BCBCEF}"/>
              </a:ext>
            </a:extLst>
          </p:cNvPr>
          <p:cNvSpPr/>
          <p:nvPr/>
        </p:nvSpPr>
        <p:spPr>
          <a:xfrm rot="19194818">
            <a:off x="2445258" y="4756613"/>
            <a:ext cx="148108" cy="52697"/>
          </a:xfrm>
          <a:prstGeom prst="rect">
            <a:avLst/>
          </a:prstGeom>
          <a:solidFill>
            <a:srgbClr val="FF00FF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DA1C81-6D24-0CBE-779B-989E918B3C88}"/>
              </a:ext>
            </a:extLst>
          </p:cNvPr>
          <p:cNvSpPr/>
          <p:nvPr/>
        </p:nvSpPr>
        <p:spPr>
          <a:xfrm>
            <a:off x="4226482" y="2708299"/>
            <a:ext cx="296657" cy="21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5B49BF-59E7-9D7E-CE9D-EF1541087236}"/>
              </a:ext>
            </a:extLst>
          </p:cNvPr>
          <p:cNvGrpSpPr/>
          <p:nvPr/>
        </p:nvGrpSpPr>
        <p:grpSpPr>
          <a:xfrm rot="21390164">
            <a:off x="4193313" y="2593085"/>
            <a:ext cx="276935" cy="270788"/>
            <a:chOff x="1917173" y="4862710"/>
            <a:chExt cx="148108" cy="14810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A7618D-85F5-737B-49ED-D92FBBF02A55}"/>
                </a:ext>
              </a:extLst>
            </p:cNvPr>
            <p:cNvSpPr/>
            <p:nvPr/>
          </p:nvSpPr>
          <p:spPr>
            <a:xfrm rot="19194818">
              <a:off x="1917173" y="4909013"/>
              <a:ext cx="148108" cy="52697"/>
            </a:xfrm>
            <a:prstGeom prst="rect">
              <a:avLst/>
            </a:prstGeom>
            <a:solidFill>
              <a:srgbClr val="FF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9BFE23-2A60-1B0E-5A55-8A9FBBB3F468}"/>
                </a:ext>
              </a:extLst>
            </p:cNvPr>
            <p:cNvSpPr/>
            <p:nvPr/>
          </p:nvSpPr>
          <p:spPr>
            <a:xfrm rot="2922897">
              <a:off x="1918839" y="4910415"/>
              <a:ext cx="148108" cy="52697"/>
            </a:xfrm>
            <a:prstGeom prst="rect">
              <a:avLst/>
            </a:prstGeom>
            <a:solidFill>
              <a:srgbClr val="FF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 dirty="0"/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FFCB0FB3-AF7A-4725-A43B-07809B810B5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Eliminarea non-maximelor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0445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89" y="1019834"/>
            <a:ext cx="4378625" cy="58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95E92-1A22-0EBA-65DE-C12C562355BB}"/>
              </a:ext>
            </a:extLst>
          </p:cNvPr>
          <p:cNvSpPr/>
          <p:nvPr/>
        </p:nvSpPr>
        <p:spPr>
          <a:xfrm rot="19194818">
            <a:off x="2445258" y="4756613"/>
            <a:ext cx="148108" cy="52697"/>
          </a:xfrm>
          <a:prstGeom prst="rect">
            <a:avLst/>
          </a:prstGeom>
          <a:solidFill>
            <a:srgbClr val="FF00FF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736CB5-7F5E-31CA-3D45-99497695E1A9}"/>
              </a:ext>
            </a:extLst>
          </p:cNvPr>
          <p:cNvSpPr/>
          <p:nvPr/>
        </p:nvSpPr>
        <p:spPr>
          <a:xfrm>
            <a:off x="4226482" y="2708299"/>
            <a:ext cx="296657" cy="21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778380-5378-194B-307B-B5C5EB1F21F3}"/>
              </a:ext>
            </a:extLst>
          </p:cNvPr>
          <p:cNvGrpSpPr/>
          <p:nvPr/>
        </p:nvGrpSpPr>
        <p:grpSpPr>
          <a:xfrm rot="21390164">
            <a:off x="4193313" y="2593085"/>
            <a:ext cx="276935" cy="270788"/>
            <a:chOff x="1917173" y="4862710"/>
            <a:chExt cx="148108" cy="1481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766AE2-323C-5CE5-599C-1D5C73C44EC8}"/>
                </a:ext>
              </a:extLst>
            </p:cNvPr>
            <p:cNvSpPr/>
            <p:nvPr/>
          </p:nvSpPr>
          <p:spPr>
            <a:xfrm rot="19194818">
              <a:off x="1917173" y="4909013"/>
              <a:ext cx="148108" cy="52697"/>
            </a:xfrm>
            <a:prstGeom prst="rect">
              <a:avLst/>
            </a:prstGeom>
            <a:solidFill>
              <a:srgbClr val="FF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7831DB-E2C0-7480-3EFD-B27FC696F3A9}"/>
                </a:ext>
              </a:extLst>
            </p:cNvPr>
            <p:cNvSpPr/>
            <p:nvPr/>
          </p:nvSpPr>
          <p:spPr>
            <a:xfrm rot="2922897">
              <a:off x="1918839" y="4910415"/>
              <a:ext cx="148108" cy="52697"/>
            </a:xfrm>
            <a:prstGeom prst="rect">
              <a:avLst/>
            </a:prstGeom>
            <a:solidFill>
              <a:srgbClr val="FF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 dirty="0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C4FB3CB-D68C-5A36-5DB0-132EDC49C1B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Eliminarea non-maximelor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546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71" y="1019834"/>
            <a:ext cx="4378669" cy="58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57206D-96F1-9FE1-D007-5650FCF92706}"/>
              </a:ext>
            </a:extLst>
          </p:cNvPr>
          <p:cNvSpPr/>
          <p:nvPr/>
        </p:nvSpPr>
        <p:spPr>
          <a:xfrm rot="19194818">
            <a:off x="2445258" y="4756613"/>
            <a:ext cx="148108" cy="52697"/>
          </a:xfrm>
          <a:prstGeom prst="rect">
            <a:avLst/>
          </a:prstGeom>
          <a:solidFill>
            <a:srgbClr val="FF00FF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388CA-F997-3E23-353F-AC87E26D2501}"/>
              </a:ext>
            </a:extLst>
          </p:cNvPr>
          <p:cNvSpPr/>
          <p:nvPr/>
        </p:nvSpPr>
        <p:spPr>
          <a:xfrm>
            <a:off x="4226482" y="2708299"/>
            <a:ext cx="296657" cy="21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1124F5-CDCF-15B8-C4B8-33E09A1AF5B9}"/>
              </a:ext>
            </a:extLst>
          </p:cNvPr>
          <p:cNvGrpSpPr/>
          <p:nvPr/>
        </p:nvGrpSpPr>
        <p:grpSpPr>
          <a:xfrm rot="21390164">
            <a:off x="4193313" y="2593085"/>
            <a:ext cx="276935" cy="270788"/>
            <a:chOff x="1917173" y="4862710"/>
            <a:chExt cx="148108" cy="1481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63C33F-812E-2750-7808-6C5E4C058141}"/>
                </a:ext>
              </a:extLst>
            </p:cNvPr>
            <p:cNvSpPr/>
            <p:nvPr/>
          </p:nvSpPr>
          <p:spPr>
            <a:xfrm rot="19194818">
              <a:off x="1917173" y="4909013"/>
              <a:ext cx="148108" cy="52697"/>
            </a:xfrm>
            <a:prstGeom prst="rect">
              <a:avLst/>
            </a:prstGeom>
            <a:solidFill>
              <a:srgbClr val="FF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06E347-5FF0-FA8F-8412-EC6C91AA1BCF}"/>
                </a:ext>
              </a:extLst>
            </p:cNvPr>
            <p:cNvSpPr/>
            <p:nvPr/>
          </p:nvSpPr>
          <p:spPr>
            <a:xfrm rot="2922897">
              <a:off x="1918839" y="4910415"/>
              <a:ext cx="148108" cy="52697"/>
            </a:xfrm>
            <a:prstGeom prst="rect">
              <a:avLst/>
            </a:prstGeom>
            <a:solidFill>
              <a:srgbClr val="FF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 dirty="0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0ED235D6-91CD-75F4-3369-2E98985E9ED2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Eliminarea non-maximelor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148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7663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Aplicatie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laborator</a:t>
            </a:r>
            <a:r>
              <a:rPr lang="en-US" dirty="0">
                <a:latin typeface="Times New Roman"/>
                <a:cs typeface="Times New Roman"/>
              </a:rPr>
              <a:t>: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 err="1">
                <a:latin typeface="Times New Roman"/>
                <a:cs typeface="Times New Roman"/>
              </a:rPr>
              <a:t>Redimensionarea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păstrarea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conținutului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2949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89" y="1019834"/>
            <a:ext cx="4378625" cy="58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520DF3-5116-E028-FF5A-44D3290AB00C}"/>
              </a:ext>
            </a:extLst>
          </p:cNvPr>
          <p:cNvSpPr/>
          <p:nvPr/>
        </p:nvSpPr>
        <p:spPr>
          <a:xfrm rot="19194818">
            <a:off x="3516420" y="4782740"/>
            <a:ext cx="148108" cy="52697"/>
          </a:xfrm>
          <a:prstGeom prst="rect">
            <a:avLst/>
          </a:prstGeom>
          <a:solidFill>
            <a:srgbClr val="FF00FF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BBFD4F-C78A-67DA-EE39-E98F6E907553}"/>
              </a:ext>
            </a:extLst>
          </p:cNvPr>
          <p:cNvSpPr/>
          <p:nvPr/>
        </p:nvSpPr>
        <p:spPr>
          <a:xfrm>
            <a:off x="5236681" y="2760553"/>
            <a:ext cx="296657" cy="219875"/>
          </a:xfrm>
          <a:prstGeom prst="rect">
            <a:avLst/>
          </a:prstGeom>
          <a:solidFill>
            <a:srgbClr val="ADAD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DBF0DA-1C2A-1A7B-F9DE-7D134F25E5BE}"/>
              </a:ext>
            </a:extLst>
          </p:cNvPr>
          <p:cNvGrpSpPr/>
          <p:nvPr/>
        </p:nvGrpSpPr>
        <p:grpSpPr>
          <a:xfrm rot="21390164">
            <a:off x="5203512" y="2645339"/>
            <a:ext cx="276935" cy="270788"/>
            <a:chOff x="1917173" y="4862710"/>
            <a:chExt cx="148108" cy="1481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B746D8-3504-9D75-8F29-CAB0356B780A}"/>
                </a:ext>
              </a:extLst>
            </p:cNvPr>
            <p:cNvSpPr/>
            <p:nvPr/>
          </p:nvSpPr>
          <p:spPr>
            <a:xfrm rot="19194818">
              <a:off x="1917173" y="4909013"/>
              <a:ext cx="148108" cy="52697"/>
            </a:xfrm>
            <a:prstGeom prst="rect">
              <a:avLst/>
            </a:prstGeom>
            <a:solidFill>
              <a:srgbClr val="FF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045BF4-96B4-7BBE-82F4-CC0F9CB89DFD}"/>
                </a:ext>
              </a:extLst>
            </p:cNvPr>
            <p:cNvSpPr/>
            <p:nvPr/>
          </p:nvSpPr>
          <p:spPr>
            <a:xfrm rot="2922897">
              <a:off x="1918839" y="4910415"/>
              <a:ext cx="148108" cy="52697"/>
            </a:xfrm>
            <a:prstGeom prst="rect">
              <a:avLst/>
            </a:prstGeom>
            <a:solidFill>
              <a:srgbClr val="FF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 dirty="0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F4FF81B-6BAD-477B-653D-0AA3CAD16BE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Eliminarea non-maximelor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2299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702" y="1019834"/>
            <a:ext cx="4378599" cy="58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C8EDF6-81B5-B406-723D-D4DFA434030F}"/>
              </a:ext>
            </a:extLst>
          </p:cNvPr>
          <p:cNvSpPr/>
          <p:nvPr/>
        </p:nvSpPr>
        <p:spPr>
          <a:xfrm rot="19194818">
            <a:off x="3516420" y="4782740"/>
            <a:ext cx="148108" cy="52697"/>
          </a:xfrm>
          <a:prstGeom prst="rect">
            <a:avLst/>
          </a:prstGeom>
          <a:solidFill>
            <a:srgbClr val="FF00FF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174E2F-5B60-A1D0-93A6-D1F1A3A814A4}"/>
              </a:ext>
            </a:extLst>
          </p:cNvPr>
          <p:cNvSpPr/>
          <p:nvPr/>
        </p:nvSpPr>
        <p:spPr>
          <a:xfrm>
            <a:off x="5236681" y="2760553"/>
            <a:ext cx="296657" cy="219875"/>
          </a:xfrm>
          <a:prstGeom prst="rect">
            <a:avLst/>
          </a:prstGeom>
          <a:solidFill>
            <a:srgbClr val="ADAD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D6FD14-3183-B790-A0A4-2F96B72D5D7D}"/>
              </a:ext>
            </a:extLst>
          </p:cNvPr>
          <p:cNvGrpSpPr/>
          <p:nvPr/>
        </p:nvGrpSpPr>
        <p:grpSpPr>
          <a:xfrm rot="21390164">
            <a:off x="5203512" y="2645339"/>
            <a:ext cx="276935" cy="270788"/>
            <a:chOff x="1917173" y="4862710"/>
            <a:chExt cx="148108" cy="1481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BCD0C1-0A32-FA66-C46D-C3468311FCCA}"/>
                </a:ext>
              </a:extLst>
            </p:cNvPr>
            <p:cNvSpPr/>
            <p:nvPr/>
          </p:nvSpPr>
          <p:spPr>
            <a:xfrm rot="19194818">
              <a:off x="1917173" y="4909013"/>
              <a:ext cx="148108" cy="52697"/>
            </a:xfrm>
            <a:prstGeom prst="rect">
              <a:avLst/>
            </a:prstGeom>
            <a:solidFill>
              <a:srgbClr val="FF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143B1D-D8B7-B72E-1875-9F7340371C0D}"/>
                </a:ext>
              </a:extLst>
            </p:cNvPr>
            <p:cNvSpPr/>
            <p:nvPr/>
          </p:nvSpPr>
          <p:spPr>
            <a:xfrm rot="2922897">
              <a:off x="1918839" y="4910415"/>
              <a:ext cx="148108" cy="52697"/>
            </a:xfrm>
            <a:prstGeom prst="rect">
              <a:avLst/>
            </a:prstGeom>
            <a:solidFill>
              <a:srgbClr val="FF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 dirty="0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4F47365A-D51D-02C6-6482-142CA2D69CC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Eliminarea non-maximelor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7447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89" y="1019834"/>
            <a:ext cx="4378625" cy="58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6361F6-D80D-617C-8903-2D527A88A223}"/>
              </a:ext>
            </a:extLst>
          </p:cNvPr>
          <p:cNvSpPr/>
          <p:nvPr/>
        </p:nvSpPr>
        <p:spPr>
          <a:xfrm rot="19194818">
            <a:off x="2654271" y="5392342"/>
            <a:ext cx="148108" cy="52697"/>
          </a:xfrm>
          <a:prstGeom prst="rect">
            <a:avLst/>
          </a:prstGeom>
          <a:solidFill>
            <a:srgbClr val="FF00FF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7BD828-343F-3554-E5E5-1D88A390EE1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Eliminarea non-maximelor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064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http://bigwww.epfl.ch/demo/ip/demos/edgeDetector/</a:t>
            </a:r>
            <a:endParaRPr/>
          </a:p>
        </p:txBody>
      </p:sp>
      <p:pic>
        <p:nvPicPr>
          <p:cNvPr id="751" name="Google Shape;7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1" y="1019834"/>
            <a:ext cx="4262675" cy="56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826" y="1019834"/>
            <a:ext cx="4262675" cy="5683567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97"/>
          <p:cNvSpPr/>
          <p:nvPr/>
        </p:nvSpPr>
        <p:spPr>
          <a:xfrm>
            <a:off x="2839873" y="1698750"/>
            <a:ext cx="2611525" cy="928167"/>
          </a:xfrm>
          <a:custGeom>
            <a:avLst/>
            <a:gdLst/>
            <a:ahLst/>
            <a:cxnLst/>
            <a:rect l="l" t="t" r="r" b="b"/>
            <a:pathLst>
              <a:path w="104461" h="27845" extrusionOk="0">
                <a:moveTo>
                  <a:pt x="0" y="27845"/>
                </a:moveTo>
                <a:cubicBezTo>
                  <a:pt x="16303" y="14049"/>
                  <a:pt x="37207" y="4500"/>
                  <a:pt x="58328" y="1332"/>
                </a:cubicBezTo>
                <a:cubicBezTo>
                  <a:pt x="64970" y="336"/>
                  <a:pt x="72179" y="-1001"/>
                  <a:pt x="78478" y="1332"/>
                </a:cubicBezTo>
                <a:cubicBezTo>
                  <a:pt x="88962" y="5215"/>
                  <a:pt x="96552" y="14640"/>
                  <a:pt x="104461" y="22542"/>
                </a:cubicBez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RO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FB2A42-7959-FDF9-4697-B589B91E0C54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Eliminarea non-maximelor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9484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cs typeface="Times New Roman"/>
              </a:rPr>
              <a:t>De la </a:t>
            </a:r>
            <a:r>
              <a:rPr lang="en" dirty="0" err="1">
                <a:latin typeface="Times New Roman"/>
                <a:cs typeface="Times New Roman"/>
              </a:rPr>
              <a:t>gradienți</a:t>
            </a:r>
            <a:r>
              <a:rPr lang="en" dirty="0">
                <a:latin typeface="Times New Roman"/>
                <a:cs typeface="Times New Roman"/>
              </a:rPr>
              <a:t> la </a:t>
            </a:r>
            <a:r>
              <a:rPr lang="en" dirty="0" err="1">
                <a:latin typeface="Times New Roman"/>
                <a:cs typeface="Times New Roman"/>
              </a:rPr>
              <a:t>muchii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759" name="Google Shape;759;p9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 err="1">
                <a:latin typeface="Times New Roman"/>
                <a:cs typeface="Times New Roman"/>
              </a:rPr>
              <a:t>după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eliminarea</a:t>
            </a:r>
            <a:r>
              <a:rPr lang="en-US" dirty="0">
                <a:latin typeface="Times New Roman"/>
                <a:cs typeface="Times New Roman"/>
              </a:rPr>
              <a:t> non-</a:t>
            </a:r>
            <a:r>
              <a:rPr lang="en-US" dirty="0" err="1">
                <a:latin typeface="Times New Roman"/>
                <a:cs typeface="Times New Roman"/>
              </a:rPr>
              <a:t>maximelor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avem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zgomot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imagine</a:t>
            </a:r>
            <a:endParaRPr dirty="0">
              <a:latin typeface="Times New Roman"/>
              <a:cs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ro-RO" dirty="0">
              <a:latin typeface="Times New Roman"/>
              <a:cs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ro-RO" dirty="0">
                <a:latin typeface="Times New Roman"/>
                <a:cs typeface="Times New Roman"/>
              </a:rPr>
              <a:t>am dori ca după aplicarea unui prag (</a:t>
            </a:r>
            <a:r>
              <a:rPr lang="ro-RO" dirty="0" err="1">
                <a:latin typeface="Times New Roman"/>
                <a:cs typeface="Times New Roman"/>
              </a:rPr>
              <a:t>threshold</a:t>
            </a:r>
            <a:r>
              <a:rPr lang="ro-RO" dirty="0">
                <a:latin typeface="Times New Roman"/>
                <a:cs typeface="Times New Roman"/>
              </a:rPr>
              <a:t>) să obținem o imagine binară numai cu muchii proeminente (tari)</a:t>
            </a:r>
            <a:endParaRPr dirty="0">
              <a:latin typeface="Times New Roman"/>
              <a:cs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" dirty="0">
              <a:latin typeface="Times New Roman"/>
              <a:cs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dirty="0">
                <a:latin typeface="Times New Roman"/>
                <a:cs typeface="Times New Roman"/>
              </a:rPr>
              <a:t>2 </a:t>
            </a:r>
            <a:r>
              <a:rPr lang="en" dirty="0" err="1">
                <a:latin typeface="Times New Roman"/>
                <a:cs typeface="Times New Roman"/>
              </a:rPr>
              <a:t>praguri</a:t>
            </a:r>
            <a:r>
              <a:rPr lang="en" dirty="0">
                <a:latin typeface="Times New Roman"/>
                <a:cs typeface="Times New Roman"/>
              </a:rPr>
              <a:t>, 3 </a:t>
            </a:r>
            <a:r>
              <a:rPr lang="en" dirty="0" err="1">
                <a:latin typeface="Times New Roman"/>
                <a:cs typeface="Times New Roman"/>
              </a:rPr>
              <a:t>cazuri</a:t>
            </a:r>
            <a:endParaRPr dirty="0">
              <a:latin typeface="Times New Roman"/>
              <a:cs typeface="Times New Roman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>
                <a:latin typeface="Times New Roman"/>
                <a:cs typeface="Times New Roman"/>
              </a:rPr>
              <a:t>R &gt; T: </a:t>
            </a:r>
            <a:r>
              <a:rPr lang="en" dirty="0" err="1">
                <a:latin typeface="Times New Roman"/>
                <a:cs typeface="Times New Roman"/>
              </a:rPr>
              <a:t>muchie</a:t>
            </a:r>
            <a:r>
              <a:rPr lang="en" dirty="0">
                <a:latin typeface="Times New Roman"/>
                <a:cs typeface="Times New Roman"/>
              </a:rPr>
              <a:t> tare</a:t>
            </a:r>
            <a:endParaRPr dirty="0">
              <a:latin typeface="Times New Roman"/>
              <a:cs typeface="Times New Roman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>
                <a:latin typeface="Times New Roman"/>
                <a:cs typeface="Times New Roman"/>
              </a:rPr>
              <a:t>R &lt; T </a:t>
            </a:r>
            <a:r>
              <a:rPr lang="en" dirty="0" err="1">
                <a:latin typeface="Times New Roman"/>
                <a:cs typeface="Times New Roman"/>
              </a:rPr>
              <a:t>și</a:t>
            </a:r>
            <a:r>
              <a:rPr lang="en" dirty="0">
                <a:latin typeface="Times New Roman"/>
                <a:cs typeface="Times New Roman"/>
              </a:rPr>
              <a:t> R &gt; t: </a:t>
            </a:r>
            <a:r>
              <a:rPr lang="en" dirty="0" err="1">
                <a:latin typeface="Times New Roman"/>
                <a:cs typeface="Times New Roman"/>
              </a:rPr>
              <a:t>muchie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slabă</a:t>
            </a:r>
            <a:endParaRPr dirty="0">
              <a:latin typeface="Times New Roman"/>
              <a:cs typeface="Times New Roman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>
                <a:latin typeface="Times New Roman"/>
                <a:cs typeface="Times New Roman"/>
              </a:rPr>
              <a:t>R &lt; t: nu e </a:t>
            </a:r>
            <a:r>
              <a:rPr lang="en" dirty="0" err="1">
                <a:latin typeface="Times New Roman"/>
                <a:cs typeface="Times New Roman"/>
              </a:rPr>
              <a:t>muchie</a:t>
            </a:r>
            <a:endParaRPr dirty="0">
              <a:latin typeface="Times New Roman"/>
              <a:cs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" dirty="0">
              <a:latin typeface="Times New Roman"/>
              <a:cs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dirty="0">
                <a:latin typeface="Times New Roman"/>
                <a:cs typeface="Times New Roman"/>
              </a:rPr>
              <a:t>de </a:t>
            </a:r>
            <a:r>
              <a:rPr lang="en" dirty="0" err="1">
                <a:latin typeface="Times New Roman"/>
                <a:cs typeface="Times New Roman"/>
              </a:rPr>
              <a:t>ce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să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folosim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două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praguri</a:t>
            </a:r>
            <a:r>
              <a:rPr lang="en" dirty="0">
                <a:latin typeface="Times New Roman"/>
                <a:cs typeface="Times New Roman"/>
              </a:rPr>
              <a:t>?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761" name="Google Shape;76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426" y="2590800"/>
            <a:ext cx="3266665" cy="4103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421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Times New Roman"/>
                <a:cs typeface="Times New Roman"/>
              </a:rPr>
              <a:t>Conectează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ro-RO" dirty="0" err="1">
                <a:latin typeface="Times New Roman"/>
                <a:cs typeface="Times New Roman"/>
              </a:rPr>
              <a:t>muhciile</a:t>
            </a:r>
            <a:r>
              <a:rPr lang="ro-RO" dirty="0">
                <a:latin typeface="Times New Roman"/>
                <a:cs typeface="Times New Roman"/>
              </a:rPr>
              <a:t> tari și slabe</a:t>
            </a:r>
            <a:r>
              <a:rPr lang="en" dirty="0">
                <a:latin typeface="Times New Roman"/>
                <a:cs typeface="Times New Roman"/>
              </a:rPr>
              <a:t>!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767" name="Google Shape;767;p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dirty="0">
                <a:latin typeface="Times New Roman"/>
                <a:cs typeface="Times New Roman"/>
              </a:rPr>
              <a:t>m</a:t>
            </a:r>
            <a:r>
              <a:rPr lang="en" dirty="0" err="1">
                <a:latin typeface="Times New Roman"/>
                <a:cs typeface="Times New Roman"/>
              </a:rPr>
              <a:t>uchiile</a:t>
            </a:r>
            <a:r>
              <a:rPr lang="en" dirty="0">
                <a:latin typeface="Times New Roman"/>
                <a:cs typeface="Times New Roman"/>
              </a:rPr>
              <a:t> tari (R &gt; T ) sunt </a:t>
            </a:r>
            <a:r>
              <a:rPr lang="en" dirty="0" err="1">
                <a:latin typeface="Times New Roman"/>
                <a:cs typeface="Times New Roman"/>
              </a:rPr>
              <a:t>muchii</a:t>
            </a:r>
            <a:r>
              <a:rPr lang="en" dirty="0">
                <a:latin typeface="Times New Roman"/>
                <a:cs typeface="Times New Roman"/>
              </a:rPr>
              <a:t>!</a:t>
            </a:r>
            <a:endParaRPr dirty="0">
              <a:latin typeface="Times New Roman"/>
              <a:cs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-GB" dirty="0">
              <a:latin typeface="Times New Roman"/>
              <a:cs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dirty="0">
                <a:latin typeface="Times New Roman"/>
                <a:cs typeface="Times New Roman"/>
              </a:rPr>
              <a:t>m</a:t>
            </a:r>
            <a:r>
              <a:rPr lang="en" dirty="0" err="1">
                <a:latin typeface="Times New Roman"/>
                <a:cs typeface="Times New Roman"/>
              </a:rPr>
              <a:t>uchiile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slabe</a:t>
            </a:r>
            <a:r>
              <a:rPr lang="en" dirty="0">
                <a:latin typeface="Times New Roman"/>
                <a:cs typeface="Times New Roman"/>
              </a:rPr>
              <a:t> (R &lt; T </a:t>
            </a:r>
            <a:r>
              <a:rPr lang="en" dirty="0" err="1">
                <a:latin typeface="Times New Roman"/>
                <a:cs typeface="Times New Roman"/>
              </a:rPr>
              <a:t>și</a:t>
            </a:r>
            <a:r>
              <a:rPr lang="en" dirty="0">
                <a:latin typeface="Times New Roman"/>
                <a:cs typeface="Times New Roman"/>
              </a:rPr>
              <a:t> R &gt; t) sunt </a:t>
            </a:r>
            <a:r>
              <a:rPr lang="en" dirty="0" err="1">
                <a:latin typeface="Times New Roman"/>
                <a:cs typeface="Times New Roman"/>
              </a:rPr>
              <a:t>muchii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dacă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și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numai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dacă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ro-RO" dirty="0">
                <a:latin typeface="Times New Roman"/>
                <a:cs typeface="Times New Roman"/>
              </a:rPr>
              <a:t>se învecinează cu muchii tari</a:t>
            </a:r>
            <a:endParaRPr dirty="0">
              <a:latin typeface="Times New Roman"/>
              <a:cs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" dirty="0">
              <a:latin typeface="Times New Roman"/>
              <a:cs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dirty="0">
                <a:latin typeface="Times New Roman"/>
                <a:cs typeface="Times New Roman"/>
              </a:rPr>
              <a:t>v</a:t>
            </a:r>
            <a:r>
              <a:rPr lang="en" dirty="0" err="1">
                <a:latin typeface="Times New Roman"/>
                <a:cs typeface="Times New Roman"/>
              </a:rPr>
              <a:t>ecinătate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dat</a:t>
            </a:r>
            <a:r>
              <a:rPr lang="en-GB" dirty="0">
                <a:latin typeface="Times New Roman"/>
                <a:cs typeface="Times New Roman"/>
              </a:rPr>
              <a:t>ă</a:t>
            </a:r>
            <a:r>
              <a:rPr lang="en" dirty="0">
                <a:latin typeface="Times New Roman"/>
                <a:cs typeface="Times New Roman"/>
              </a:rPr>
              <a:t> de </a:t>
            </a:r>
            <a:r>
              <a:rPr lang="en" dirty="0" err="1">
                <a:latin typeface="Times New Roman"/>
                <a:cs typeface="Times New Roman"/>
              </a:rPr>
              <a:t>cei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mai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apropiați</a:t>
            </a:r>
            <a:r>
              <a:rPr lang="en" dirty="0">
                <a:latin typeface="Times New Roman"/>
                <a:cs typeface="Times New Roman"/>
              </a:rPr>
              <a:t>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latin typeface="Times New Roman"/>
                <a:cs typeface="Times New Roman"/>
              </a:rPr>
              <a:t>8 </a:t>
            </a:r>
            <a:r>
              <a:rPr lang="en" dirty="0" err="1">
                <a:latin typeface="Times New Roman"/>
                <a:cs typeface="Times New Roman"/>
              </a:rPr>
              <a:t>vecini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2" name="Google Shape;769;p99">
            <a:extLst>
              <a:ext uri="{FF2B5EF4-FFF2-40B4-BE49-F238E27FC236}">
                <a16:creationId xmlns:a16="http://schemas.microsoft.com/office/drawing/2014/main" id="{8C05DBBF-FC97-32B6-DE5D-CE9E729AAA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426" y="2590799"/>
            <a:ext cx="3266665" cy="4103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083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Rezultat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metoda</a:t>
            </a:r>
            <a:r>
              <a:rPr lang="en-US" dirty="0">
                <a:latin typeface="Times New Roman"/>
                <a:cs typeface="Times New Roman"/>
              </a:rPr>
              <a:t> Canny</a:t>
            </a:r>
          </a:p>
        </p:txBody>
      </p:sp>
      <p:sp>
        <p:nvSpPr>
          <p:cNvPr id="782" name="Google Shape;782;p101"/>
          <p:cNvSpPr txBox="1">
            <a:spLocks noGrp="1"/>
          </p:cNvSpPr>
          <p:nvPr>
            <p:ph type="body" idx="1"/>
          </p:nvPr>
        </p:nvSpPr>
        <p:spPr>
          <a:xfrm>
            <a:off x="223800" y="618049"/>
            <a:ext cx="8696400" cy="5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83" name="Google Shape;783;p101"/>
          <p:cNvSpPr txBox="1">
            <a:spLocks noGrp="1"/>
          </p:cNvSpPr>
          <p:nvPr>
            <p:ph type="title" idx="2"/>
          </p:nvPr>
        </p:nvSpPr>
        <p:spPr>
          <a:xfrm>
            <a:off x="229500" y="5988416"/>
            <a:ext cx="8685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http://bigwww.epfl.ch/demo/ip/demos/edgeDetector/</a:t>
            </a:r>
            <a:endParaRPr/>
          </a:p>
        </p:txBody>
      </p:sp>
      <p:pic>
        <p:nvPicPr>
          <p:cNvPr id="784" name="Google Shape;78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604016"/>
            <a:ext cx="4255800" cy="56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700" y="604016"/>
            <a:ext cx="4255800" cy="56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852F2286-B1D2-8672-D9B5-185A64966522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6270252"/>
            <a:ext cx="370649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 err="1">
                <a:latin typeface="Times New Roman"/>
                <a:cs typeface="Times New Roman"/>
              </a:rPr>
              <a:t>inițială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4E8F7-39A9-FD9E-F8C2-3343D4E697A6}"/>
              </a:ext>
            </a:extLst>
          </p:cNvPr>
          <p:cNvSpPr txBox="1">
            <a:spLocks noChangeArrowheads="1"/>
          </p:cNvSpPr>
          <p:nvPr/>
        </p:nvSpPr>
        <p:spPr>
          <a:xfrm>
            <a:off x="4363684" y="6270252"/>
            <a:ext cx="4905005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 err="1">
                <a:latin typeface="Times New Roman"/>
                <a:cs typeface="Times New Roman"/>
              </a:rPr>
              <a:t>binară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4829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Metoda</a:t>
            </a:r>
            <a:r>
              <a:rPr lang="en-US" dirty="0">
                <a:latin typeface="Times New Roman"/>
                <a:cs typeface="Times New Roman"/>
              </a:rPr>
              <a:t> Canny - demo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7" name="Google Shape;672;p86"/>
          <p:cNvSpPr txBox="1">
            <a:spLocks noGrp="1"/>
          </p:cNvSpPr>
          <p:nvPr>
            <p:ph type="body" idx="1"/>
          </p:nvPr>
        </p:nvSpPr>
        <p:spPr>
          <a:xfrm>
            <a:off x="337410" y="2790051"/>
            <a:ext cx="8696400" cy="1468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FF"/>
                </a:solidFill>
                <a:latin typeface="Times New Roman"/>
                <a:cs typeface="Times New Roman"/>
              </a:rPr>
              <a:t>http://bigwww.epfl.ch/demo/ip/demos/edgeDetector/</a:t>
            </a:r>
            <a:endParaRPr sz="3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750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Aplicație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linilor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transformata</a:t>
            </a:r>
            <a:r>
              <a:rPr lang="en-US" dirty="0">
                <a:latin typeface="Times New Roman"/>
                <a:cs typeface="Times New Roman"/>
              </a:rPr>
              <a:t> Hough</a:t>
            </a:r>
          </a:p>
        </p:txBody>
      </p:sp>
    </p:spTree>
    <p:extLst>
      <p:ext uri="{BB962C8B-B14F-4D97-AF65-F5344CB8AC3E}">
        <p14:creationId xmlns:p14="http://schemas.microsoft.com/office/powerpoint/2010/main" val="4197385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92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liniilor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Lane Detection and Tracking with MATLA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2832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848" y="6229152"/>
            <a:ext cx="100661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Times New Roman"/>
                <a:cs typeface="Times New Roman"/>
              </a:rPr>
              <a:t>https://</a:t>
            </a:r>
            <a:r>
              <a:rPr lang="en-US" sz="3200" dirty="0" err="1">
                <a:solidFill>
                  <a:srgbClr val="0000FF"/>
                </a:solidFill>
                <a:latin typeface="Times New Roman"/>
                <a:cs typeface="Times New Roman"/>
              </a:rPr>
              <a:t>www.youtube.com</a:t>
            </a:r>
            <a:r>
              <a:rPr lang="en-US" sz="320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lang="en-US" sz="3200" dirty="0" err="1">
                <a:solidFill>
                  <a:srgbClr val="0000FF"/>
                </a:solidFill>
                <a:latin typeface="Times New Roman"/>
                <a:cs typeface="Times New Roman"/>
              </a:rPr>
              <a:t>watch?v</a:t>
            </a:r>
            <a:r>
              <a:rPr lang="en-US" sz="3200" dirty="0">
                <a:solidFill>
                  <a:srgbClr val="0000FF"/>
                </a:solidFill>
                <a:latin typeface="Times New Roman"/>
                <a:cs typeface="Times New Roman"/>
              </a:rPr>
              <a:t>=SFqAAseL_1g</a:t>
            </a:r>
          </a:p>
        </p:txBody>
      </p:sp>
    </p:spTree>
    <p:extLst>
      <p:ext uri="{BB962C8B-B14F-4D97-AF65-F5344CB8AC3E}">
        <p14:creationId xmlns:p14="http://schemas.microsoft.com/office/powerpoint/2010/main" val="198832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>
            <a:noAutofit/>
          </a:bodyPr>
          <a:lstStyle/>
          <a:p>
            <a:r>
              <a:rPr lang="en-US" sz="3800" dirty="0" err="1">
                <a:latin typeface="Times New Roman"/>
                <a:cs typeface="Times New Roman"/>
              </a:rPr>
              <a:t>Redimensionarea</a:t>
            </a:r>
            <a:r>
              <a:rPr lang="en-US" sz="3800" dirty="0">
                <a:latin typeface="Times New Roman"/>
                <a:cs typeface="Times New Roman"/>
              </a:rPr>
              <a:t> </a:t>
            </a:r>
            <a:r>
              <a:rPr lang="en-US" sz="3800" dirty="0" err="1">
                <a:latin typeface="Times New Roman"/>
                <a:cs typeface="Times New Roman"/>
              </a:rPr>
              <a:t>imaginilor</a:t>
            </a:r>
            <a:br>
              <a:rPr lang="en-US" sz="3800" dirty="0">
                <a:latin typeface="Times New Roman"/>
                <a:cs typeface="Times New Roman"/>
              </a:rPr>
            </a:br>
            <a:r>
              <a:rPr lang="en-US" sz="3800" dirty="0">
                <a:latin typeface="Times New Roman"/>
                <a:cs typeface="Times New Roman"/>
              </a:rPr>
              <a:t> cu </a:t>
            </a:r>
            <a:r>
              <a:rPr lang="en-US" sz="3800" dirty="0" err="1">
                <a:latin typeface="Times New Roman"/>
                <a:cs typeface="Times New Roman"/>
              </a:rPr>
              <a:t>păstrarea</a:t>
            </a:r>
            <a:r>
              <a:rPr lang="en-US" sz="3800" dirty="0">
                <a:latin typeface="Times New Roman"/>
                <a:cs typeface="Times New Roman"/>
              </a:rPr>
              <a:t> </a:t>
            </a:r>
            <a:r>
              <a:rPr lang="en-US" sz="3800" dirty="0" err="1">
                <a:latin typeface="Times New Roman"/>
                <a:cs typeface="Times New Roman"/>
              </a:rPr>
              <a:t>conținutului</a:t>
            </a:r>
            <a:endParaRPr lang="en-US" sz="3800" dirty="0">
              <a:latin typeface="Times New Roman"/>
              <a:cs typeface="Times New Roman"/>
            </a:endParaRPr>
          </a:p>
        </p:txBody>
      </p:sp>
      <p:pic>
        <p:nvPicPr>
          <p:cNvPr id="462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748" y="1880828"/>
            <a:ext cx="45815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351711"/>
            <a:ext cx="676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0000"/>
                </a:solidFill>
              </a:rPr>
              <a:t>[</a:t>
            </a:r>
            <a:r>
              <a:rPr lang="en-US" sz="2200" dirty="0" err="1">
                <a:solidFill>
                  <a:srgbClr val="000000"/>
                </a:solidFill>
              </a:rPr>
              <a:t>Shai</a:t>
            </a:r>
            <a:r>
              <a:rPr lang="en-US" sz="2200" dirty="0">
                <a:solidFill>
                  <a:srgbClr val="000000"/>
                </a:solidFill>
              </a:rPr>
              <a:t> &amp; </a:t>
            </a:r>
            <a:r>
              <a:rPr lang="en-US" sz="2200" dirty="0" err="1">
                <a:solidFill>
                  <a:srgbClr val="000000"/>
                </a:solidFill>
              </a:rPr>
              <a:t>Avidan</a:t>
            </a:r>
            <a:r>
              <a:rPr lang="en-US" sz="2200" dirty="0">
                <a:solidFill>
                  <a:srgbClr val="000000"/>
                </a:solidFill>
              </a:rPr>
              <a:t>, SIGGRAPH 2007]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2317859" y="1482053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Imagine </a:t>
            </a:r>
            <a:r>
              <a:rPr lang="en-US" dirty="0" err="1">
                <a:latin typeface="Times New Roman"/>
                <a:cs typeface="Times New Roman"/>
              </a:rPr>
              <a:t>inițiala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69416" y="5650349"/>
            <a:ext cx="358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Idee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adaug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elimin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înșiruiri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pixeli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ce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conectează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extremitățile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imaginii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31970" y="4983834"/>
            <a:ext cx="45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Redimensionare</a:t>
            </a:r>
            <a:r>
              <a:rPr lang="en-US" dirty="0">
                <a:latin typeface="Times New Roman"/>
                <a:cs typeface="Times New Roman"/>
              </a:rPr>
              <a:t> imagine: </a:t>
            </a:r>
            <a:r>
              <a:rPr lang="en-US" dirty="0" err="1">
                <a:latin typeface="Times New Roman"/>
                <a:cs typeface="Times New Roman"/>
              </a:rPr>
              <a:t>vreau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să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dirty="0" err="1">
                <a:latin typeface="Times New Roman"/>
                <a:cs typeface="Times New Roman"/>
              </a:rPr>
              <a:t>măresc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dirty="0" err="1">
                <a:latin typeface="Times New Roman"/>
                <a:cs typeface="Times New Roman"/>
              </a:rPr>
              <a:t>micșorez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lătimea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dirty="0" err="1">
                <a:latin typeface="Times New Roman"/>
                <a:cs typeface="Times New Roman"/>
              </a:rPr>
              <a:t>înălțimea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70900" y="5802110"/>
            <a:ext cx="174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Cum le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aleg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350001" y="5983111"/>
            <a:ext cx="101600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Aplicație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0354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697912" cy="609600"/>
          </a:xfrm>
        </p:spPr>
        <p:txBody>
          <a:bodyPr>
            <a:normAutofit fontScale="92500"/>
          </a:bodyPr>
          <a:lstStyle/>
          <a:p>
            <a:pPr>
              <a:spcBef>
                <a:spcPct val="0"/>
              </a:spcBef>
            </a:pPr>
            <a:r>
              <a:rPr lang="en-US" sz="2400" dirty="0" err="1">
                <a:latin typeface="Times New Roman"/>
                <a:cs typeface="Times New Roman"/>
              </a:rPr>
              <a:t>Multe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obiecte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dirty="0" err="1">
                <a:latin typeface="Times New Roman"/>
                <a:cs typeface="Times New Roman"/>
              </a:rPr>
              <a:t>suprafețe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sunt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caracterizate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prezența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00355" name="Picture 2" descr="http://www.talonmorris.com/Photos/Memories/07%20UT%20T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187575"/>
            <a:ext cx="26860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592138" y="4321175"/>
            <a:ext cx="23622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1125538" y="4016375"/>
            <a:ext cx="17526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5400000" flipH="1" flipV="1">
            <a:off x="1240632" y="3520281"/>
            <a:ext cx="838200" cy="15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 rot="5400000" flipH="1" flipV="1">
            <a:off x="1774032" y="3596481"/>
            <a:ext cx="838200" cy="15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1354138" y="4778375"/>
            <a:ext cx="9144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33400" y="5948363"/>
            <a:ext cx="861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ro-RO" sz="2400" dirty="0">
                <a:latin typeface="Times New Roman"/>
                <a:cs typeface="Times New Roman"/>
              </a:rPr>
              <a:t>De ce nu ne rezumăm la a rula un detector de muchii?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00362" name="Picture 4" descr="http://www.segger.com/jpg/EvalBoards/Explorer_16_Microchip_600x46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2874962"/>
            <a:ext cx="22463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6973888" y="3255962"/>
            <a:ext cx="9906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7126288" y="2951162"/>
            <a:ext cx="712787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>
            <a:off x="7202488" y="3636962"/>
            <a:ext cx="6096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pic>
        <p:nvPicPr>
          <p:cNvPr id="100366" name="Picture 6" descr="http://www.apwa.net/Images/Publications/Reporter/Sidewalk%20-%20Enlarged%20Tree%20We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19" y="2455863"/>
            <a:ext cx="26828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rot="16200000" flipV="1">
            <a:off x="3957813" y="4209256"/>
            <a:ext cx="1143000" cy="22701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43" name="Straight Connector 42"/>
          <p:cNvCxnSpPr>
            <a:cxnSpLocks noChangeShapeType="1"/>
          </p:cNvCxnSpPr>
          <p:nvPr/>
        </p:nvCxnSpPr>
        <p:spPr bwMode="auto">
          <a:xfrm rot="5400000" flipH="1" flipV="1">
            <a:off x="2965625" y="3521869"/>
            <a:ext cx="1600200" cy="8397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45" name="Straight Connector 44"/>
          <p:cNvCxnSpPr>
            <a:cxnSpLocks noChangeShapeType="1"/>
          </p:cNvCxnSpPr>
          <p:nvPr/>
        </p:nvCxnSpPr>
        <p:spPr bwMode="auto">
          <a:xfrm>
            <a:off x="4414219" y="3751263"/>
            <a:ext cx="6858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09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De </a:t>
            </a:r>
            <a:r>
              <a:rPr lang="en-US" dirty="0" err="1">
                <a:latin typeface="Times New Roman"/>
                <a:cs typeface="Times New Roman"/>
              </a:rPr>
              <a:t>ce</a:t>
            </a:r>
            <a:r>
              <a:rPr lang="en-US" dirty="0">
                <a:latin typeface="Times New Roman"/>
                <a:cs typeface="Times New Roman"/>
              </a:rPr>
              <a:t> e </a:t>
            </a:r>
            <a:r>
              <a:rPr lang="en-US" dirty="0" err="1">
                <a:latin typeface="Times New Roman"/>
                <a:cs typeface="Times New Roman"/>
              </a:rPr>
              <a:t>dificilă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0354" name="Content Placeholder 2"/>
          <p:cNvSpPr>
            <a:spLocks noGrp="1"/>
          </p:cNvSpPr>
          <p:nvPr>
            <p:ph idx="1"/>
          </p:nvPr>
        </p:nvSpPr>
        <p:spPr>
          <a:xfrm>
            <a:off x="446088" y="1201737"/>
            <a:ext cx="8229600" cy="56562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 dirty="0" err="1">
                <a:latin typeface="Times New Roman"/>
                <a:cs typeface="Times New Roman"/>
              </a:rPr>
              <a:t>multe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din background considerate </a:t>
            </a:r>
            <a:r>
              <a:rPr lang="en-US" sz="2400" dirty="0" err="1"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fiind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edgels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2400" dirty="0" err="1">
                <a:latin typeface="Times New Roman"/>
                <a:cs typeface="Times New Roman"/>
              </a:rPr>
              <a:t>zgomot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transformat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edgels</a:t>
            </a: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r>
              <a:rPr lang="en-US" sz="2400" dirty="0" err="1">
                <a:latin typeface="Times New Roman"/>
                <a:cs typeface="Times New Roman"/>
              </a:rPr>
              <a:t>linii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detectate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parțial</a:t>
            </a:r>
            <a:endParaRPr lang="en-US" sz="2400" dirty="0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latin typeface="Times New Roman"/>
                <a:cs typeface="Times New Roman"/>
              </a:rPr>
              <a:t>cum </a:t>
            </a:r>
            <a:r>
              <a:rPr lang="en-US" sz="2400" dirty="0" err="1">
                <a:latin typeface="Times New Roman"/>
                <a:cs typeface="Times New Roman"/>
              </a:rPr>
              <a:t>grupăm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linii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100355" name="Picture 2" descr="http://www.talonmorris.com/Photos/Memories/07%20UT%20T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187575"/>
            <a:ext cx="26860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592138" y="4321175"/>
            <a:ext cx="23622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1125538" y="4016375"/>
            <a:ext cx="17526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5400000" flipH="1" flipV="1">
            <a:off x="1240632" y="3520281"/>
            <a:ext cx="838200" cy="15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 rot="5400000" flipH="1" flipV="1">
            <a:off x="1774032" y="3596481"/>
            <a:ext cx="838200" cy="15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1354138" y="4778375"/>
            <a:ext cx="9144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pic>
        <p:nvPicPr>
          <p:cNvPr id="20" name="Picture 6" descr="tower_ed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7575"/>
            <a:ext cx="268921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 descr="http://www.apwa.net/Images/Publications/Reporter/Sidewalk%20-%20Enlarged%20Tree%20We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19" y="2455863"/>
            <a:ext cx="26828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 descr="sidewalk_edg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32" y="2455863"/>
            <a:ext cx="2659062" cy="249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76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Detectarea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599" y="1311275"/>
            <a:ext cx="6024563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>
                <a:latin typeface="Times New Roman"/>
                <a:cs typeface="Times New Roman"/>
              </a:rPr>
              <a:t>date </a:t>
            </a:r>
            <a:r>
              <a:rPr lang="en-US" sz="2400" dirty="0" err="1">
                <a:latin typeface="Times New Roman"/>
                <a:cs typeface="Times New Roman"/>
              </a:rPr>
              <a:t>fiind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câteva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aparțin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linii</a:t>
            </a:r>
            <a:r>
              <a:rPr lang="en-US" sz="2400" dirty="0">
                <a:latin typeface="Times New Roman"/>
                <a:cs typeface="Times New Roman"/>
              </a:rPr>
              <a:t>, cum </a:t>
            </a:r>
            <a:r>
              <a:rPr lang="en-US" sz="2400" dirty="0" err="1">
                <a:latin typeface="Times New Roman"/>
                <a:cs typeface="Times New Roman"/>
              </a:rPr>
              <a:t>găsim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linia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câte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sunt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imagine?</a:t>
            </a:r>
          </a:p>
          <a:p>
            <a:pPr eaLnBrk="1" hangingPunct="1"/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cărei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aparține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  <a:p>
            <a:pPr eaLnBrk="1" hangingPunct="1"/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400" b="1" dirty="0" err="1">
                <a:latin typeface="Times New Roman"/>
                <a:cs typeface="Times New Roman"/>
              </a:rPr>
              <a:t>Transformata</a:t>
            </a:r>
            <a:r>
              <a:rPr lang="en-US" sz="2400" b="1" dirty="0">
                <a:latin typeface="Times New Roman"/>
                <a:cs typeface="Times New Roman"/>
              </a:rPr>
              <a:t> Hough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tehnică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bazată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</a:t>
            </a:r>
            <a:r>
              <a:rPr lang="en-US" sz="2400" dirty="0">
                <a:latin typeface="Times New Roman"/>
                <a:cs typeface="Times New Roman"/>
              </a:rPr>
              <a:t> “</a:t>
            </a:r>
            <a:r>
              <a:rPr lang="en-US" sz="2400" dirty="0" err="1">
                <a:latin typeface="Times New Roman"/>
                <a:cs typeface="Times New Roman"/>
              </a:rPr>
              <a:t>votare</a:t>
            </a:r>
            <a:r>
              <a:rPr lang="en-US" sz="2400" dirty="0">
                <a:latin typeface="Times New Roman"/>
                <a:cs typeface="Times New Roman"/>
              </a:rPr>
              <a:t>” care </a:t>
            </a:r>
            <a:r>
              <a:rPr lang="en-US" sz="2400" dirty="0" err="1">
                <a:latin typeface="Times New Roman"/>
                <a:cs typeface="Times New Roman"/>
              </a:rPr>
              <a:t>răspunde</a:t>
            </a:r>
            <a:r>
              <a:rPr lang="en-US" sz="2400" dirty="0">
                <a:latin typeface="Times New Roman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cs typeface="Times New Roman"/>
              </a:rPr>
              <a:t>aceste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întrebări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000" dirty="0" err="1">
                <a:latin typeface="Times New Roman"/>
                <a:cs typeface="Times New Roman"/>
              </a:rPr>
              <a:t>Ideea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principală</a:t>
            </a:r>
            <a:r>
              <a:rPr lang="en-US" sz="2000" dirty="0">
                <a:latin typeface="Times New Roman"/>
                <a:cs typeface="Times New Roman"/>
              </a:rPr>
              <a:t>: 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Times New Roman"/>
                <a:cs typeface="Times New Roman"/>
              </a:rPr>
              <a:t>1.  </a:t>
            </a:r>
            <a:r>
              <a:rPr lang="en-US" sz="2000" dirty="0" err="1">
                <a:latin typeface="Times New Roman"/>
                <a:cs typeface="Times New Roman"/>
              </a:rPr>
              <a:t>înregistrează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toate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liniile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posibile</a:t>
            </a:r>
            <a:r>
              <a:rPr lang="en-US" sz="2000" dirty="0">
                <a:latin typeface="Times New Roman"/>
                <a:cs typeface="Times New Roman"/>
              </a:rPr>
              <a:t> care pot </a:t>
            </a:r>
            <a:r>
              <a:rPr lang="en-US" sz="2000" dirty="0" err="1">
                <a:latin typeface="Times New Roman"/>
                <a:cs typeface="Times New Roman"/>
              </a:rPr>
              <a:t>conține</a:t>
            </a:r>
            <a:r>
              <a:rPr lang="en-US" sz="2000" dirty="0">
                <a:latin typeface="Times New Roman"/>
                <a:cs typeface="Times New Roman"/>
              </a:rPr>
              <a:t> un </a:t>
            </a:r>
            <a:r>
              <a:rPr lang="en-US" sz="2000" dirty="0" err="1">
                <a:latin typeface="Times New Roman"/>
                <a:cs typeface="Times New Roman"/>
              </a:rPr>
              <a:t>punct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detectat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fiind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edgel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Times New Roman"/>
                <a:cs typeface="Times New Roman"/>
              </a:rPr>
              <a:t>2.  </a:t>
            </a:r>
            <a:r>
              <a:rPr lang="en-US" sz="2000" dirty="0" err="1">
                <a:latin typeface="Times New Roman"/>
                <a:cs typeface="Times New Roman"/>
              </a:rPr>
              <a:t>găsește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linia</a:t>
            </a:r>
            <a:r>
              <a:rPr lang="en-US" sz="2000" dirty="0">
                <a:latin typeface="Times New Roman"/>
                <a:cs typeface="Times New Roman"/>
              </a:rPr>
              <a:t> care </a:t>
            </a:r>
            <a:r>
              <a:rPr lang="en-US" sz="2000" dirty="0" err="1">
                <a:latin typeface="Times New Roman"/>
                <a:cs typeface="Times New Roman"/>
              </a:rPr>
              <a:t>primește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cele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mai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multe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voturi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06499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2679700"/>
            <a:ext cx="1789112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800100"/>
            <a:ext cx="1789112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4597400"/>
            <a:ext cx="1789112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467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Parametrizarea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dreptelor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909" y="4029208"/>
            <a:ext cx="8700982" cy="2362200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2400" dirty="0" err="1">
                <a:latin typeface="Times New Roman"/>
                <a:cs typeface="Times New Roman"/>
              </a:rPr>
              <a:t>Ecuația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planul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imaginii</a:t>
            </a:r>
            <a:r>
              <a:rPr lang="en-US" sz="2400" dirty="0">
                <a:latin typeface="Times New Roman"/>
                <a:cs typeface="Times New Roman"/>
              </a:rPr>
              <a:t>:   y = m * x + b,</a:t>
            </a:r>
          </a:p>
          <a:p>
            <a:pPr eaLnBrk="1" hangingPunct="1"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eaLnBrk="1" hangingPunct="1">
              <a:buFontTx/>
              <a:buNone/>
            </a:pPr>
            <a:r>
              <a:rPr lang="en-US" sz="2400" dirty="0">
                <a:latin typeface="Times New Roman"/>
                <a:cs typeface="Times New Roman"/>
              </a:rPr>
              <a:t>m </a:t>
            </a:r>
            <a:r>
              <a:rPr lang="mr-IN" sz="2400" dirty="0">
                <a:latin typeface="Times New Roman"/>
                <a:cs typeface="Times New Roman"/>
              </a:rPr>
              <a:t>–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panta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dreptei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definește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înclinarea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față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axa</a:t>
            </a:r>
            <a:r>
              <a:rPr lang="en-US" sz="2400" dirty="0">
                <a:latin typeface="Times New Roman"/>
                <a:cs typeface="Times New Roman"/>
              </a:rPr>
              <a:t> Ox),</a:t>
            </a:r>
          </a:p>
          <a:p>
            <a:pPr eaLnBrk="1" hangingPunct="1">
              <a:buFontTx/>
              <a:buNone/>
            </a:pPr>
            <a:r>
              <a:rPr lang="en-US" sz="2400" dirty="0">
                <a:latin typeface="Times New Roman"/>
                <a:cs typeface="Times New Roman"/>
              </a:rPr>
              <a:t>b </a:t>
            </a:r>
            <a:r>
              <a:rPr lang="mr-IN" sz="2400" dirty="0">
                <a:latin typeface="Times New Roman"/>
                <a:cs typeface="Times New Roman"/>
              </a:rPr>
              <a:t>–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deplasarea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definește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deplasarea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față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originea</a:t>
            </a:r>
            <a:r>
              <a:rPr lang="en-US" sz="2400" dirty="0">
                <a:latin typeface="Times New Roman"/>
                <a:cs typeface="Times New Roman"/>
              </a:rPr>
              <a:t> O(0,0))</a:t>
            </a:r>
          </a:p>
          <a:p>
            <a:pPr eaLnBrk="1" hangingPunct="1">
              <a:buFontTx/>
              <a:buNone/>
            </a:pP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err="1">
                <a:latin typeface="Times New Roman"/>
                <a:cs typeface="Times New Roman"/>
              </a:rPr>
              <a:t>m,b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sunt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parametri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dreptei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eaLnBrk="1" hangingPunct="1">
              <a:buFontTx/>
              <a:buNone/>
            </a:pP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08547" name="Line 4"/>
          <p:cNvSpPr>
            <a:spLocks noChangeShapeType="1"/>
          </p:cNvSpPr>
          <p:nvPr/>
        </p:nvSpPr>
        <p:spPr bwMode="auto">
          <a:xfrm flipV="1">
            <a:off x="1295400" y="150142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8" name="Line 5"/>
          <p:cNvSpPr>
            <a:spLocks noChangeShapeType="1"/>
          </p:cNvSpPr>
          <p:nvPr/>
        </p:nvSpPr>
        <p:spPr bwMode="auto">
          <a:xfrm>
            <a:off x="1295400" y="333022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3124200" y="333022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08550" name="Text Box 7"/>
          <p:cNvSpPr txBox="1">
            <a:spLocks noChangeArrowheads="1"/>
          </p:cNvSpPr>
          <p:nvPr/>
        </p:nvSpPr>
        <p:spPr bwMode="auto">
          <a:xfrm>
            <a:off x="958850" y="1396645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08551" name="Line 8"/>
          <p:cNvSpPr>
            <a:spLocks noChangeShapeType="1"/>
          </p:cNvSpPr>
          <p:nvPr/>
        </p:nvSpPr>
        <p:spPr bwMode="auto">
          <a:xfrm flipV="1">
            <a:off x="493889" y="2263420"/>
            <a:ext cx="2630311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400" y="1849964"/>
            <a:ext cx="2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y = mx + b</a:t>
            </a:r>
          </a:p>
        </p:txBody>
      </p:sp>
    </p:spTree>
    <p:extLst>
      <p:ext uri="{BB962C8B-B14F-4D97-AF65-F5344CB8AC3E}">
        <p14:creationId xmlns:p14="http://schemas.microsoft.com/office/powerpoint/2010/main" val="215557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Parametrizarea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dreptelor</a:t>
            </a:r>
            <a:r>
              <a:rPr lang="en-US" dirty="0">
                <a:latin typeface="Times New Roman"/>
                <a:cs typeface="Times New Roman"/>
              </a:rPr>
              <a:t>. </a:t>
            </a:r>
            <a:r>
              <a:rPr lang="en-US" dirty="0" err="1">
                <a:latin typeface="Times New Roman"/>
                <a:cs typeface="Times New Roman"/>
              </a:rPr>
              <a:t>Exemple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909" y="4029208"/>
            <a:ext cx="8700982" cy="2362200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2400" dirty="0" err="1">
                <a:latin typeface="Times New Roman"/>
                <a:cs typeface="Times New Roman"/>
              </a:rPr>
              <a:t>Ecuația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planul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imaginii</a:t>
            </a:r>
            <a:r>
              <a:rPr lang="en-US" sz="2400" dirty="0">
                <a:latin typeface="Times New Roman"/>
                <a:cs typeface="Times New Roman"/>
              </a:rPr>
              <a:t>:   y = m * x + b,</a:t>
            </a:r>
          </a:p>
          <a:p>
            <a:pPr eaLnBrk="1" hangingPunct="1"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eaLnBrk="1" hangingPunct="1">
              <a:buFontTx/>
              <a:buNone/>
            </a:pPr>
            <a:r>
              <a:rPr lang="en-US" sz="2400" dirty="0">
                <a:latin typeface="Times New Roman"/>
                <a:cs typeface="Times New Roman"/>
              </a:rPr>
              <a:t>m </a:t>
            </a:r>
            <a:r>
              <a:rPr lang="mr-IN" sz="2400" dirty="0">
                <a:latin typeface="Times New Roman"/>
                <a:cs typeface="Times New Roman"/>
              </a:rPr>
              <a:t>–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panta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dreptei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definește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înclinarea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față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axa</a:t>
            </a:r>
            <a:r>
              <a:rPr lang="en-US" sz="2400" dirty="0">
                <a:latin typeface="Times New Roman"/>
                <a:cs typeface="Times New Roman"/>
              </a:rPr>
              <a:t> Ox),</a:t>
            </a:r>
          </a:p>
          <a:p>
            <a:pPr eaLnBrk="1" hangingPunct="1">
              <a:buFontTx/>
              <a:buNone/>
            </a:pPr>
            <a:r>
              <a:rPr lang="en-US" sz="2400" dirty="0">
                <a:latin typeface="Times New Roman"/>
                <a:cs typeface="Times New Roman"/>
              </a:rPr>
              <a:t>b </a:t>
            </a:r>
            <a:r>
              <a:rPr lang="mr-IN" sz="2400" dirty="0">
                <a:latin typeface="Times New Roman"/>
                <a:cs typeface="Times New Roman"/>
              </a:rPr>
              <a:t>–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deplasarea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definește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deplasarea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față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originea</a:t>
            </a:r>
            <a:r>
              <a:rPr lang="en-US" sz="2400" dirty="0">
                <a:latin typeface="Times New Roman"/>
                <a:cs typeface="Times New Roman"/>
              </a:rPr>
              <a:t> O(0,0))</a:t>
            </a:r>
          </a:p>
          <a:p>
            <a:pPr>
              <a:buNone/>
            </a:pP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err="1">
                <a:latin typeface="Times New Roman"/>
                <a:cs typeface="Times New Roman"/>
              </a:rPr>
              <a:t>m,b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sunt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parametri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dreptei</a:t>
            </a:r>
            <a:endParaRPr lang="en-US" sz="2400" dirty="0">
              <a:latin typeface="Times New Roman"/>
              <a:cs typeface="Times New Roman"/>
            </a:endParaRPr>
          </a:p>
          <a:p>
            <a:pPr eaLnBrk="1" hangingPunct="1"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8547" name="Line 4"/>
          <p:cNvSpPr>
            <a:spLocks noChangeShapeType="1"/>
          </p:cNvSpPr>
          <p:nvPr/>
        </p:nvSpPr>
        <p:spPr bwMode="auto">
          <a:xfrm flipV="1">
            <a:off x="1295400" y="150142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8" name="Line 5"/>
          <p:cNvSpPr>
            <a:spLocks noChangeShapeType="1"/>
          </p:cNvSpPr>
          <p:nvPr/>
        </p:nvSpPr>
        <p:spPr bwMode="auto">
          <a:xfrm>
            <a:off x="1295400" y="333022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3124200" y="333022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08550" name="Text Box 7"/>
          <p:cNvSpPr txBox="1">
            <a:spLocks noChangeArrowheads="1"/>
          </p:cNvSpPr>
          <p:nvPr/>
        </p:nvSpPr>
        <p:spPr bwMode="auto">
          <a:xfrm>
            <a:off x="958850" y="1396645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08551" name="Line 8"/>
          <p:cNvSpPr>
            <a:spLocks noChangeShapeType="1"/>
          </p:cNvSpPr>
          <p:nvPr/>
        </p:nvSpPr>
        <p:spPr bwMode="auto">
          <a:xfrm flipV="1">
            <a:off x="493889" y="1501420"/>
            <a:ext cx="2941461" cy="2527788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0489" y="1316754"/>
            <a:ext cx="352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: y = x, 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m=1, b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5890" y="1838486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: y = x + 2, </a:t>
            </a:r>
            <a:r>
              <a:rPr lang="en-US" dirty="0" err="1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 m=1, b = 2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112184" y="1156974"/>
            <a:ext cx="2941461" cy="2527788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1" y="2456554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: y = 2x, 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 m=2, b = 0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958849" y="1163178"/>
            <a:ext cx="1510595" cy="286603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887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2" grpId="0"/>
      <p:bldP spid="10" grpId="0"/>
      <p:bldP spid="11" grpId="0" animBg="1"/>
      <p:bldP spid="12" grpId="0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Spațiul</a:t>
            </a:r>
            <a:r>
              <a:rPr lang="en-US" dirty="0">
                <a:latin typeface="Times New Roman"/>
                <a:cs typeface="Times New Roman"/>
              </a:rPr>
              <a:t> Hough al </a:t>
            </a:r>
            <a:r>
              <a:rPr lang="en-US" dirty="0" err="1">
                <a:latin typeface="Times New Roman"/>
                <a:cs typeface="Times New Roman"/>
              </a:rPr>
              <a:t>parametrilor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8547" name="Line 4"/>
          <p:cNvSpPr>
            <a:spLocks noChangeShapeType="1"/>
          </p:cNvSpPr>
          <p:nvPr/>
        </p:nvSpPr>
        <p:spPr bwMode="auto">
          <a:xfrm flipV="1">
            <a:off x="1295400" y="150142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8" name="Line 5"/>
          <p:cNvSpPr>
            <a:spLocks noChangeShapeType="1"/>
          </p:cNvSpPr>
          <p:nvPr/>
        </p:nvSpPr>
        <p:spPr bwMode="auto">
          <a:xfrm>
            <a:off x="1295400" y="333022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3124200" y="333022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08550" name="Text Box 7"/>
          <p:cNvSpPr txBox="1">
            <a:spLocks noChangeArrowheads="1"/>
          </p:cNvSpPr>
          <p:nvPr/>
        </p:nvSpPr>
        <p:spPr bwMode="auto">
          <a:xfrm>
            <a:off x="958850" y="1396645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08551" name="Line 8"/>
          <p:cNvSpPr>
            <a:spLocks noChangeShapeType="1"/>
          </p:cNvSpPr>
          <p:nvPr/>
        </p:nvSpPr>
        <p:spPr bwMode="auto">
          <a:xfrm flipV="1">
            <a:off x="493889" y="1501420"/>
            <a:ext cx="2941461" cy="2527788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534" y="4452539"/>
            <a:ext cx="352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: y = x,  </a:t>
            </a:r>
            <a:r>
              <a:rPr lang="en-US" dirty="0" err="1">
                <a:solidFill>
                  <a:srgbClr val="008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 m=1, b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0935" y="4974271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: y = x + 2, </a:t>
            </a:r>
            <a:r>
              <a:rPr lang="en-US" dirty="0" err="1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 m=1, b = 2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112184" y="1156974"/>
            <a:ext cx="2941461" cy="2527788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046" y="5592339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: y = 2x, 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adică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 m=2, b = 0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958849" y="1163178"/>
            <a:ext cx="1510595" cy="286603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1270000" y="3747908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5454650" y="150142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5454650" y="333022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7283450" y="333022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105400" y="1396645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20" name="Oval 14"/>
          <p:cNvSpPr>
            <a:spLocks noChangeArrowheads="1"/>
          </p:cNvSpPr>
          <p:nvPr/>
        </p:nvSpPr>
        <p:spPr bwMode="auto">
          <a:xfrm>
            <a:off x="5715000" y="3268396"/>
            <a:ext cx="93614" cy="90716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5183622" y="3635020"/>
            <a:ext cx="22097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</a:t>
            </a:r>
          </a:p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(al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3810000" y="249202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7597" y="4464175"/>
            <a:ext cx="352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: m=1, b = 0  -&gt; 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67110" y="4989951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ln>
                  <a:solidFill>
                    <a:srgbClr val="3366FF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: m=1, b = 2 -&gt; (1,2)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64287" y="5575753"/>
            <a:ext cx="33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lang="en-US" baseline="-25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/>
                <a:cs typeface="Times New Roman"/>
              </a:rPr>
              <a:t>: m=2, b = 0 -&gt; (2,0)</a:t>
            </a:r>
          </a:p>
        </p:txBody>
      </p:sp>
      <p:sp>
        <p:nvSpPr>
          <p:cNvPr id="28" name="Oval 14"/>
          <p:cNvSpPr>
            <a:spLocks noChangeArrowheads="1"/>
          </p:cNvSpPr>
          <p:nvPr/>
        </p:nvSpPr>
        <p:spPr bwMode="auto">
          <a:xfrm>
            <a:off x="5715000" y="2730177"/>
            <a:ext cx="93614" cy="90716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29" name="Oval 14"/>
          <p:cNvSpPr>
            <a:spLocks noChangeArrowheads="1"/>
          </p:cNvSpPr>
          <p:nvPr/>
        </p:nvSpPr>
        <p:spPr bwMode="auto">
          <a:xfrm>
            <a:off x="6031869" y="3268396"/>
            <a:ext cx="93614" cy="9071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5334" y="3306575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8000"/>
                </a:solidFill>
                <a:latin typeface="Times New Roman"/>
                <a:cs typeface="Times New Roman"/>
              </a:rPr>
              <a:t>(1,0)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34912" y="2607066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366FF"/>
                </a:solidFill>
                <a:latin typeface="Times New Roman"/>
                <a:cs typeface="Times New Roman"/>
              </a:rPr>
              <a:t>(1,2)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29603" y="3087579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/>
                <a:cs typeface="Times New Roman"/>
              </a:rPr>
              <a:t>(2,0)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890" y="6066840"/>
            <a:ext cx="865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O </a:t>
            </a:r>
            <a:r>
              <a:rPr lang="en-US" sz="2400" b="1" dirty="0" err="1">
                <a:latin typeface="Times New Roman"/>
                <a:cs typeface="Times New Roman"/>
              </a:rPr>
              <a:t>dreaptă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într</a:t>
            </a:r>
            <a:r>
              <a:rPr lang="en-US" sz="2400" b="1" dirty="0">
                <a:latin typeface="Times New Roman"/>
                <a:cs typeface="Times New Roman"/>
              </a:rPr>
              <a:t>-o imagine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unui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</p:spTree>
    <p:extLst>
      <p:ext uri="{BB962C8B-B14F-4D97-AF65-F5344CB8AC3E}">
        <p14:creationId xmlns:p14="http://schemas.microsoft.com/office/powerpoint/2010/main" val="18669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2" grpId="0"/>
      <p:bldP spid="10" grpId="0"/>
      <p:bldP spid="11" grpId="0" animBg="1"/>
      <p:bldP spid="12" grpId="0"/>
      <p:bldP spid="13" grpId="0" animBg="1"/>
      <p:bldP spid="20" grpId="0" animBg="1"/>
      <p:bldP spid="25" grpId="0"/>
      <p:bldP spid="26" grpId="0"/>
      <p:bldP spid="27" grpId="0"/>
      <p:bldP spid="28" grpId="0" animBg="1"/>
      <p:bldP spid="29" grpId="0" animBg="1"/>
      <p:bldP spid="4" grpId="0"/>
      <p:bldP spid="31" grpId="0"/>
      <p:bldP spid="3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Corespondența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spații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8547" name="Line 4"/>
          <p:cNvSpPr>
            <a:spLocks noChangeShapeType="1"/>
          </p:cNvSpPr>
          <p:nvPr/>
        </p:nvSpPr>
        <p:spPr bwMode="auto">
          <a:xfrm flipV="1">
            <a:off x="1295400" y="2445818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8" name="Line 5"/>
          <p:cNvSpPr>
            <a:spLocks noChangeShapeType="1"/>
          </p:cNvSpPr>
          <p:nvPr/>
        </p:nvSpPr>
        <p:spPr bwMode="auto">
          <a:xfrm>
            <a:off x="1295400" y="427461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3124200" y="427461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08550" name="Text Box 7"/>
          <p:cNvSpPr txBox="1">
            <a:spLocks noChangeArrowheads="1"/>
          </p:cNvSpPr>
          <p:nvPr/>
        </p:nvSpPr>
        <p:spPr bwMode="auto">
          <a:xfrm>
            <a:off x="958850" y="2341043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1270000" y="4692306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5454650" y="2445818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5454650" y="427461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7283450" y="4274618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105400" y="2341043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901410" y="4579418"/>
            <a:ext cx="46936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(al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3810000" y="3436418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228" y="1530587"/>
            <a:ext cx="950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Se </a:t>
            </a:r>
            <a:r>
              <a:rPr lang="en-US" sz="2400" b="1" dirty="0" err="1">
                <a:latin typeface="Times New Roman"/>
                <a:cs typeface="Times New Roman"/>
              </a:rPr>
              <a:t>dă</a:t>
            </a:r>
            <a:r>
              <a:rPr lang="en-US" sz="2400" b="1" dirty="0">
                <a:latin typeface="Times New Roman"/>
                <a:cs typeface="Times New Roman"/>
              </a:rPr>
              <a:t> un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(x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,y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)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imaginii</a:t>
            </a:r>
            <a:r>
              <a:rPr lang="en-US" sz="2400" b="1" dirty="0">
                <a:latin typeface="Times New Roman"/>
                <a:cs typeface="Times New Roman"/>
              </a:rPr>
              <a:t>. </a:t>
            </a:r>
            <a:r>
              <a:rPr lang="en-US" sz="2400" b="1" dirty="0" err="1">
                <a:latin typeface="Times New Roman"/>
                <a:cs typeface="Times New Roman"/>
              </a:rPr>
              <a:t>Ce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Hough?</a:t>
            </a:r>
          </a:p>
        </p:txBody>
      </p:sp>
      <p:sp>
        <p:nvSpPr>
          <p:cNvPr id="30" name="Multiply 29"/>
          <p:cNvSpPr/>
          <p:nvPr/>
        </p:nvSpPr>
        <p:spPr>
          <a:xfrm>
            <a:off x="1759189" y="3564983"/>
            <a:ext cx="171017" cy="232846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4228" y="1068922"/>
            <a:ext cx="882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O </a:t>
            </a:r>
            <a:r>
              <a:rPr lang="en-US" sz="2400" b="1" dirty="0" err="1">
                <a:latin typeface="Times New Roman"/>
                <a:cs typeface="Times New Roman"/>
              </a:rPr>
              <a:t>dreaptă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într</a:t>
            </a:r>
            <a:r>
              <a:rPr lang="en-US" sz="2400" b="1" dirty="0">
                <a:latin typeface="Times New Roman"/>
                <a:cs typeface="Times New Roman"/>
              </a:rPr>
              <a:t>-o imagine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unui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04872" y="2608640"/>
            <a:ext cx="2035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814633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Corespondența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spații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8547" name="Line 4"/>
          <p:cNvSpPr>
            <a:spLocks noChangeShapeType="1"/>
          </p:cNvSpPr>
          <p:nvPr/>
        </p:nvSpPr>
        <p:spPr bwMode="auto">
          <a:xfrm flipV="1">
            <a:off x="1295400" y="2445818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8" name="Line 5"/>
          <p:cNvSpPr>
            <a:spLocks noChangeShapeType="1"/>
          </p:cNvSpPr>
          <p:nvPr/>
        </p:nvSpPr>
        <p:spPr bwMode="auto">
          <a:xfrm>
            <a:off x="1295400" y="427461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3124200" y="427461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08550" name="Text Box 7"/>
          <p:cNvSpPr txBox="1">
            <a:spLocks noChangeArrowheads="1"/>
          </p:cNvSpPr>
          <p:nvPr/>
        </p:nvSpPr>
        <p:spPr bwMode="auto">
          <a:xfrm>
            <a:off x="958850" y="2341043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1270000" y="4692306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5454650" y="2383098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5454650" y="421189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7283450" y="4211898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105400" y="2278323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901410" y="4579418"/>
            <a:ext cx="46936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(al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3810000" y="3436418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228" y="1530587"/>
            <a:ext cx="950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Se </a:t>
            </a:r>
            <a:r>
              <a:rPr lang="en-US" sz="2400" b="1" dirty="0" err="1">
                <a:latin typeface="Times New Roman"/>
                <a:cs typeface="Times New Roman"/>
              </a:rPr>
              <a:t>dă</a:t>
            </a:r>
            <a:r>
              <a:rPr lang="en-US" sz="2400" b="1" dirty="0">
                <a:latin typeface="Times New Roman"/>
                <a:cs typeface="Times New Roman"/>
              </a:rPr>
              <a:t> un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(x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,y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)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imaginii</a:t>
            </a:r>
            <a:r>
              <a:rPr lang="en-US" sz="2400" b="1" dirty="0">
                <a:latin typeface="Times New Roman"/>
                <a:cs typeface="Times New Roman"/>
              </a:rPr>
              <a:t>. </a:t>
            </a:r>
            <a:r>
              <a:rPr lang="en-US" sz="2400" b="1" dirty="0" err="1">
                <a:latin typeface="Times New Roman"/>
                <a:cs typeface="Times New Roman"/>
              </a:rPr>
              <a:t>Ce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Hough?</a:t>
            </a:r>
          </a:p>
        </p:txBody>
      </p:sp>
      <p:sp>
        <p:nvSpPr>
          <p:cNvPr id="30" name="Multiply 29"/>
          <p:cNvSpPr/>
          <p:nvPr/>
        </p:nvSpPr>
        <p:spPr>
          <a:xfrm>
            <a:off x="1759189" y="3564983"/>
            <a:ext cx="171017" cy="232846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4228" y="1068922"/>
            <a:ext cx="8989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O </a:t>
            </a:r>
            <a:r>
              <a:rPr lang="en-US" sz="2400" b="1" dirty="0" err="1">
                <a:latin typeface="Times New Roman"/>
                <a:cs typeface="Times New Roman"/>
              </a:rPr>
              <a:t>dreaptă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într</a:t>
            </a:r>
            <a:r>
              <a:rPr lang="en-US" sz="2400" b="1" dirty="0">
                <a:latin typeface="Times New Roman"/>
                <a:cs typeface="Times New Roman"/>
              </a:rPr>
              <a:t>-o imagine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unui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54618" y="3577510"/>
            <a:ext cx="92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(1,1)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4227" y="5303735"/>
            <a:ext cx="8130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Prin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punctul</a:t>
            </a:r>
            <a:r>
              <a:rPr lang="en-US" dirty="0">
                <a:latin typeface="Times New Roman"/>
                <a:cs typeface="Times New Roman"/>
              </a:rPr>
              <a:t> (1,1) </a:t>
            </a:r>
            <a:r>
              <a:rPr lang="en-US" dirty="0" err="1">
                <a:latin typeface="Times New Roman"/>
                <a:cs typeface="Times New Roman"/>
              </a:rPr>
              <a:t>trec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infinitate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drepte</a:t>
            </a:r>
            <a:r>
              <a:rPr lang="en-US" dirty="0">
                <a:latin typeface="Times New Roman"/>
                <a:cs typeface="Times New Roman"/>
              </a:rPr>
              <a:t> de forma y = </a:t>
            </a:r>
            <a:r>
              <a:rPr lang="en-US" dirty="0" err="1">
                <a:latin typeface="Times New Roman"/>
                <a:cs typeface="Times New Roman"/>
              </a:rPr>
              <a:t>mx+b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y = x  (m=1, b=0);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3366FF"/>
                </a:solidFill>
                <a:latin typeface="Times New Roman"/>
                <a:cs typeface="Times New Roman"/>
              </a:rPr>
              <a:t>y = 2x-1 (m=2,b=-1)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y = </a:t>
            </a:r>
            <a:r>
              <a:rPr lang="ro-RO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(m=0, b = 1)</a:t>
            </a:r>
            <a:r>
              <a:rPr lang="en-US" dirty="0">
                <a:latin typeface="Times New Roman"/>
                <a:cs typeface="Times New Roman"/>
              </a:rPr>
              <a:t>,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y = -x + 2 (m=-1, b =2)</a:t>
            </a:r>
            <a:r>
              <a:rPr lang="en-US" dirty="0">
                <a:latin typeface="Times New Roman"/>
                <a:cs typeface="Times New Roman"/>
              </a:rPr>
              <a:t>,</a:t>
            </a: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5715000" y="4164886"/>
            <a:ext cx="93614" cy="90716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45334" y="4203065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8000"/>
                </a:solidFill>
                <a:latin typeface="Times New Roman"/>
                <a:cs typeface="Times New Roman"/>
              </a:rPr>
              <a:t>(1,0)</a:t>
            </a:r>
          </a:p>
        </p:txBody>
      </p:sp>
      <p:sp>
        <p:nvSpPr>
          <p:cNvPr id="26" name="Oval 14"/>
          <p:cNvSpPr>
            <a:spLocks noChangeArrowheads="1"/>
          </p:cNvSpPr>
          <p:nvPr/>
        </p:nvSpPr>
        <p:spPr bwMode="auto">
          <a:xfrm>
            <a:off x="6010056" y="4455056"/>
            <a:ext cx="93614" cy="90716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1520" y="4485629"/>
            <a:ext cx="625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366FF"/>
                </a:solidFill>
                <a:latin typeface="Times New Roman"/>
                <a:cs typeface="Times New Roman"/>
              </a:rPr>
              <a:t>(2,-1)</a:t>
            </a:r>
          </a:p>
        </p:txBody>
      </p:sp>
      <p:sp>
        <p:nvSpPr>
          <p:cNvPr id="28" name="Oval 14"/>
          <p:cNvSpPr>
            <a:spLocks noChangeArrowheads="1"/>
          </p:cNvSpPr>
          <p:nvPr/>
        </p:nvSpPr>
        <p:spPr bwMode="auto">
          <a:xfrm>
            <a:off x="5412738" y="3811686"/>
            <a:ext cx="93614" cy="9071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43072" y="3849865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/>
                <a:cs typeface="Times New Roman"/>
              </a:rPr>
              <a:t>(0,1)</a:t>
            </a:r>
          </a:p>
        </p:txBody>
      </p:sp>
      <p:sp>
        <p:nvSpPr>
          <p:cNvPr id="31" name="Oval 14"/>
          <p:cNvSpPr>
            <a:spLocks noChangeArrowheads="1"/>
          </p:cNvSpPr>
          <p:nvPr/>
        </p:nvSpPr>
        <p:spPr bwMode="auto">
          <a:xfrm>
            <a:off x="5126583" y="3470710"/>
            <a:ext cx="93614" cy="90716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56917" y="3508889"/>
            <a:ext cx="588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n>
                  <a:solidFill>
                    <a:srgbClr val="FF6600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(-1,2)</a:t>
            </a:r>
          </a:p>
        </p:txBody>
      </p:sp>
    </p:spTree>
    <p:extLst>
      <p:ext uri="{BB962C8B-B14F-4D97-AF65-F5344CB8AC3E}">
        <p14:creationId xmlns:p14="http://schemas.microsoft.com/office/powerpoint/2010/main" val="408717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6" grpId="0" animBg="1"/>
      <p:bldP spid="27" grpId="0"/>
      <p:bldP spid="28" grpId="0" animBg="1"/>
      <p:bldP spid="29" grpId="0"/>
      <p:bldP spid="31" grpId="0" animBg="1"/>
      <p:bldP spid="3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Corespondența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spații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8547" name="Line 4"/>
          <p:cNvSpPr>
            <a:spLocks noChangeShapeType="1"/>
          </p:cNvSpPr>
          <p:nvPr/>
        </p:nvSpPr>
        <p:spPr bwMode="auto">
          <a:xfrm flipV="1">
            <a:off x="1295400" y="2445818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8" name="Line 5"/>
          <p:cNvSpPr>
            <a:spLocks noChangeShapeType="1"/>
          </p:cNvSpPr>
          <p:nvPr/>
        </p:nvSpPr>
        <p:spPr bwMode="auto">
          <a:xfrm>
            <a:off x="1295400" y="427461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3124200" y="427461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08550" name="Text Box 7"/>
          <p:cNvSpPr txBox="1">
            <a:spLocks noChangeArrowheads="1"/>
          </p:cNvSpPr>
          <p:nvPr/>
        </p:nvSpPr>
        <p:spPr bwMode="auto">
          <a:xfrm>
            <a:off x="958850" y="2341043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1270000" y="4692306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5454650" y="2383098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5454650" y="421189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7283450" y="4211898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105400" y="2278323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901410" y="4579418"/>
            <a:ext cx="46936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(al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3810000" y="3436418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228" y="1530587"/>
            <a:ext cx="950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Un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(x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,y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)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imaginii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unei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drepte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  <p:sp>
        <p:nvSpPr>
          <p:cNvPr id="30" name="Multiply 29"/>
          <p:cNvSpPr/>
          <p:nvPr/>
        </p:nvSpPr>
        <p:spPr>
          <a:xfrm>
            <a:off x="1759189" y="3564983"/>
            <a:ext cx="171017" cy="232846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4228" y="1068922"/>
            <a:ext cx="8989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O </a:t>
            </a:r>
            <a:r>
              <a:rPr lang="en-US" sz="2400" b="1" dirty="0" err="1">
                <a:latin typeface="Times New Roman"/>
                <a:cs typeface="Times New Roman"/>
              </a:rPr>
              <a:t>dreaptă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într</a:t>
            </a:r>
            <a:r>
              <a:rPr lang="en-US" sz="2400" b="1" dirty="0">
                <a:latin typeface="Times New Roman"/>
                <a:cs typeface="Times New Roman"/>
              </a:rPr>
              <a:t>-o imagine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unui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54618" y="3577510"/>
            <a:ext cx="92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(1,1)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4227" y="5303735"/>
            <a:ext cx="8130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Prin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punctul</a:t>
            </a:r>
            <a:r>
              <a:rPr lang="en-US" dirty="0">
                <a:latin typeface="Times New Roman"/>
                <a:cs typeface="Times New Roman"/>
              </a:rPr>
              <a:t> (1,1) </a:t>
            </a:r>
            <a:r>
              <a:rPr lang="en-US" dirty="0" err="1">
                <a:latin typeface="Times New Roman"/>
                <a:cs typeface="Times New Roman"/>
              </a:rPr>
              <a:t>trec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infinitate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drepte</a:t>
            </a:r>
            <a:r>
              <a:rPr lang="en-US" dirty="0">
                <a:latin typeface="Times New Roman"/>
                <a:cs typeface="Times New Roman"/>
              </a:rPr>
              <a:t> de forma y = </a:t>
            </a:r>
            <a:r>
              <a:rPr lang="en-US" dirty="0" err="1">
                <a:latin typeface="Times New Roman"/>
                <a:cs typeface="Times New Roman"/>
              </a:rPr>
              <a:t>mx+b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y = x  (m=1, b=0);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3366FF"/>
                </a:solidFill>
                <a:latin typeface="Times New Roman"/>
                <a:cs typeface="Times New Roman"/>
              </a:rPr>
              <a:t>y = 2x-1 (m=2,b=-1)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y = </a:t>
            </a:r>
            <a:r>
              <a:rPr lang="ro-RO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(m=0, b = -1)</a:t>
            </a:r>
            <a:r>
              <a:rPr lang="en-US" dirty="0">
                <a:latin typeface="Times New Roman"/>
                <a:cs typeface="Times New Roman"/>
              </a:rPr>
              <a:t>,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y = -x + 2 (m=-1, b =2)</a:t>
            </a:r>
            <a:r>
              <a:rPr lang="en-US" dirty="0">
                <a:latin typeface="Times New Roman"/>
                <a:cs typeface="Times New Roman"/>
              </a:rPr>
              <a:t>,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Toate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cele</a:t>
            </a:r>
            <a:r>
              <a:rPr lang="en-US" dirty="0">
                <a:latin typeface="Times New Roman"/>
                <a:cs typeface="Times New Roman"/>
              </a:rPr>
              <a:t> 4 </a:t>
            </a:r>
            <a:r>
              <a:rPr lang="en-US" dirty="0" err="1">
                <a:latin typeface="Times New Roman"/>
                <a:cs typeface="Times New Roman"/>
              </a:rPr>
              <a:t>puncte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(1,0)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>
                <a:solidFill>
                  <a:srgbClr val="3366FF"/>
                </a:solidFill>
                <a:latin typeface="Times New Roman"/>
                <a:cs typeface="Times New Roman"/>
              </a:rPr>
              <a:t>(2,-1)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(0,-1)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(-1,2)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stau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dreapta</a:t>
            </a:r>
            <a:r>
              <a:rPr lang="en-US" dirty="0">
                <a:latin typeface="Times New Roman"/>
                <a:cs typeface="Times New Roman"/>
              </a:rPr>
              <a:t> b = -m+1</a:t>
            </a: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5715000" y="4164886"/>
            <a:ext cx="93614" cy="90716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45334" y="4203065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8000"/>
                </a:solidFill>
                <a:latin typeface="Times New Roman"/>
                <a:cs typeface="Times New Roman"/>
              </a:rPr>
              <a:t>(1,0)</a:t>
            </a:r>
          </a:p>
        </p:txBody>
      </p:sp>
      <p:sp>
        <p:nvSpPr>
          <p:cNvPr id="26" name="Oval 14"/>
          <p:cNvSpPr>
            <a:spLocks noChangeArrowheads="1"/>
          </p:cNvSpPr>
          <p:nvPr/>
        </p:nvSpPr>
        <p:spPr bwMode="auto">
          <a:xfrm>
            <a:off x="6010056" y="4455056"/>
            <a:ext cx="93614" cy="90716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1520" y="4485629"/>
            <a:ext cx="625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366FF"/>
                </a:solidFill>
                <a:latin typeface="Times New Roman"/>
                <a:cs typeface="Times New Roman"/>
              </a:rPr>
              <a:t>(2,-1)</a:t>
            </a:r>
          </a:p>
        </p:txBody>
      </p:sp>
      <p:sp>
        <p:nvSpPr>
          <p:cNvPr id="28" name="Oval 14"/>
          <p:cNvSpPr>
            <a:spLocks noChangeArrowheads="1"/>
          </p:cNvSpPr>
          <p:nvPr/>
        </p:nvSpPr>
        <p:spPr bwMode="auto">
          <a:xfrm>
            <a:off x="5412738" y="3811686"/>
            <a:ext cx="93614" cy="9071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43072" y="3849865"/>
            <a:ext cx="447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imes New Roman"/>
                <a:cs typeface="Times New Roman"/>
              </a:rPr>
              <a:t>(0,1)</a:t>
            </a:r>
          </a:p>
        </p:txBody>
      </p:sp>
      <p:sp>
        <p:nvSpPr>
          <p:cNvPr id="31" name="Oval 14"/>
          <p:cNvSpPr>
            <a:spLocks noChangeArrowheads="1"/>
          </p:cNvSpPr>
          <p:nvPr/>
        </p:nvSpPr>
        <p:spPr bwMode="auto">
          <a:xfrm>
            <a:off x="5126583" y="3470710"/>
            <a:ext cx="93614" cy="90716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56917" y="3508889"/>
            <a:ext cx="588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n>
                  <a:solidFill>
                    <a:srgbClr val="FF6600"/>
                  </a:solidFill>
                </a:ln>
                <a:solidFill>
                  <a:srgbClr val="008000"/>
                </a:solidFill>
                <a:latin typeface="Times New Roman"/>
                <a:cs typeface="Times New Roman"/>
              </a:rPr>
              <a:t>(-1,2)</a:t>
            </a:r>
          </a:p>
        </p:txBody>
      </p:sp>
    </p:spTree>
    <p:extLst>
      <p:ext uri="{BB962C8B-B14F-4D97-AF65-F5344CB8AC3E}">
        <p14:creationId xmlns:p14="http://schemas.microsoft.com/office/powerpoint/2010/main" val="2203899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Corespondența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spații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228" y="1530587"/>
            <a:ext cx="950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Un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(x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,y</a:t>
            </a:r>
            <a:r>
              <a:rPr lang="en-US" sz="2400" b="1" baseline="-25000" dirty="0">
                <a:latin typeface="Times New Roman"/>
                <a:cs typeface="Times New Roman"/>
              </a:rPr>
              <a:t>0</a:t>
            </a:r>
            <a:r>
              <a:rPr lang="en-US" sz="2400" b="1" dirty="0">
                <a:latin typeface="Times New Roman"/>
                <a:cs typeface="Times New Roman"/>
              </a:rPr>
              <a:t>)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imaginii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unei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drepte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4228" y="1068922"/>
            <a:ext cx="881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O </a:t>
            </a:r>
            <a:r>
              <a:rPr lang="en-US" sz="2400" b="1" dirty="0" err="1">
                <a:latin typeface="Times New Roman"/>
                <a:cs typeface="Times New Roman"/>
              </a:rPr>
              <a:t>dreaptă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într</a:t>
            </a:r>
            <a:r>
              <a:rPr lang="en-US" sz="2400" b="1" dirty="0">
                <a:latin typeface="Times New Roman"/>
                <a:cs typeface="Times New Roman"/>
              </a:rPr>
              <a:t>-o imagine </a:t>
            </a:r>
            <a:r>
              <a:rPr lang="en-US" sz="2400" b="1" dirty="0" err="1">
                <a:latin typeface="Times New Roman"/>
                <a:cs typeface="Times New Roman"/>
              </a:rPr>
              <a:t>corespunde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unui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punct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în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spațiul</a:t>
            </a:r>
            <a:r>
              <a:rPr lang="en-US" sz="2400" b="1" dirty="0">
                <a:latin typeface="Times New Roman"/>
                <a:cs typeface="Times New Roman"/>
              </a:rPr>
              <a:t> Hough.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154228" y="2910827"/>
            <a:ext cx="8700982" cy="317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400" dirty="0" err="1">
                <a:latin typeface="Times New Roman"/>
                <a:cs typeface="Times New Roman"/>
              </a:rPr>
              <a:t>Ecuația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unei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planul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imaginii</a:t>
            </a:r>
            <a:r>
              <a:rPr lang="en-US" sz="2400" dirty="0">
                <a:latin typeface="Times New Roman"/>
                <a:cs typeface="Times New Roman"/>
              </a:rPr>
              <a:t>:   y = m * x + b,</a:t>
            </a:r>
          </a:p>
          <a:p>
            <a:pPr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400" dirty="0" err="1">
                <a:latin typeface="Times New Roman"/>
                <a:cs typeface="Times New Roman"/>
              </a:rPr>
              <a:t>Dreptele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trec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prin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punctul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 pot </a:t>
            </a:r>
            <a:r>
              <a:rPr lang="en-US" sz="2400" dirty="0" err="1">
                <a:latin typeface="Times New Roman"/>
                <a:cs typeface="Times New Roman"/>
              </a:rPr>
              <a:t>avea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orice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pantă</a:t>
            </a:r>
            <a:r>
              <a:rPr lang="en-US" sz="2400" dirty="0">
                <a:latin typeface="Times New Roman"/>
                <a:cs typeface="Times New Roman"/>
              </a:rPr>
              <a:t> m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orice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deplasare</a:t>
            </a:r>
            <a:r>
              <a:rPr lang="en-US" sz="2400" dirty="0">
                <a:latin typeface="Times New Roman"/>
                <a:cs typeface="Times New Roman"/>
              </a:rPr>
              <a:t> b cu </a:t>
            </a:r>
            <a:r>
              <a:rPr lang="en-US" sz="2400" dirty="0" err="1">
                <a:latin typeface="Times New Roman"/>
                <a:cs typeface="Times New Roman"/>
              </a:rPr>
              <a:t>condiția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 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= m * 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+ b.</a:t>
            </a:r>
          </a:p>
          <a:p>
            <a:pPr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400" dirty="0">
                <a:latin typeface="Times New Roman"/>
                <a:cs typeface="Times New Roman"/>
              </a:rPr>
              <a:t>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= m * 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+ b </a:t>
            </a:r>
            <a:r>
              <a:rPr lang="en-US" sz="2400" dirty="0">
                <a:latin typeface="Times New Roman"/>
                <a:cs typeface="Times New Roman"/>
                <a:sym typeface="Wingdings"/>
              </a:rPr>
              <a:t> b = -</a:t>
            </a:r>
            <a:r>
              <a:rPr lang="en-US" sz="2400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* m + y</a:t>
            </a:r>
            <a:r>
              <a:rPr lang="en-US" sz="2400" baseline="-25000" dirty="0">
                <a:latin typeface="Times New Roman"/>
                <a:cs typeface="Times New Roman"/>
              </a:rPr>
              <a:t>0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err="1">
                <a:latin typeface="Times New Roman"/>
                <a:cs typeface="Times New Roman"/>
              </a:rPr>
              <a:t>dreapta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panta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mr-IN" sz="2400" dirty="0">
                <a:latin typeface="Times New Roman"/>
                <a:cs typeface="Times New Roman"/>
              </a:rPr>
              <a:t>–</a:t>
            </a:r>
            <a:r>
              <a:rPr lang="en-US" sz="2400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baseline="-250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deplasare</a:t>
            </a:r>
            <a:r>
              <a:rPr lang="en-US" sz="2400" dirty="0">
                <a:latin typeface="Times New Roman"/>
                <a:cs typeface="Times New Roman"/>
              </a:rPr>
              <a:t> 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sz="2400" baseline="-25000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sz="2400" baseline="-250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400" dirty="0">
                <a:latin typeface="Times New Roman"/>
                <a:cs typeface="Times New Roman"/>
              </a:rPr>
              <a:t>(x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 = (1,1) =&gt; b = -m+1</a:t>
            </a:r>
          </a:p>
          <a:p>
            <a:pPr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1113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1463" y="1482552"/>
            <a:ext cx="60293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4488" y="4081872"/>
            <a:ext cx="58864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TextBox 6"/>
          <p:cNvSpPr txBox="1">
            <a:spLocks noChangeArrowheads="1"/>
          </p:cNvSpPr>
          <p:nvPr/>
        </p:nvSpPr>
        <p:spPr bwMode="auto">
          <a:xfrm>
            <a:off x="2414361" y="3125614"/>
            <a:ext cx="52246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Redimensionare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cu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păstrarea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conținutului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42342" name="TextBox 7"/>
          <p:cNvSpPr txBox="1">
            <a:spLocks noChangeArrowheads="1"/>
          </p:cNvSpPr>
          <p:nvPr/>
        </p:nvSpPr>
        <p:spPr bwMode="auto">
          <a:xfrm>
            <a:off x="3199585" y="5584037"/>
            <a:ext cx="313630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Redimensionare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uzuală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funcția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cv.resize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OpenCV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351711"/>
            <a:ext cx="676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0000"/>
                </a:solidFill>
              </a:rPr>
              <a:t>[</a:t>
            </a:r>
            <a:r>
              <a:rPr lang="en-US" sz="2200" dirty="0" err="1">
                <a:solidFill>
                  <a:srgbClr val="000000"/>
                </a:solidFill>
              </a:rPr>
              <a:t>Shai</a:t>
            </a:r>
            <a:r>
              <a:rPr lang="en-US" sz="2200" dirty="0">
                <a:solidFill>
                  <a:srgbClr val="000000"/>
                </a:solidFill>
              </a:rPr>
              <a:t> &amp; </a:t>
            </a:r>
            <a:r>
              <a:rPr lang="en-US" sz="2200" dirty="0" err="1">
                <a:solidFill>
                  <a:srgbClr val="000000"/>
                </a:solidFill>
              </a:rPr>
              <a:t>Avidan</a:t>
            </a:r>
            <a:r>
              <a:rPr lang="en-US" sz="2200" dirty="0">
                <a:solidFill>
                  <a:srgbClr val="000000"/>
                </a:solidFill>
              </a:rPr>
              <a:t>, SIGGRAPH 2007]</a:t>
            </a:r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>
            <a:noAutofit/>
          </a:bodyPr>
          <a:lstStyle/>
          <a:p>
            <a:r>
              <a:rPr lang="en-US" sz="3800" dirty="0" err="1">
                <a:latin typeface="Times New Roman"/>
                <a:cs typeface="Times New Roman"/>
              </a:rPr>
              <a:t>Redimensionarea</a:t>
            </a:r>
            <a:r>
              <a:rPr lang="en-US" sz="3800" dirty="0">
                <a:latin typeface="Times New Roman"/>
                <a:cs typeface="Times New Roman"/>
              </a:rPr>
              <a:t> </a:t>
            </a:r>
            <a:r>
              <a:rPr lang="en-US" sz="3800" dirty="0" err="1">
                <a:latin typeface="Times New Roman"/>
                <a:cs typeface="Times New Roman"/>
              </a:rPr>
              <a:t>imaginilor</a:t>
            </a:r>
            <a:br>
              <a:rPr lang="en-US" sz="3800" dirty="0">
                <a:latin typeface="Times New Roman"/>
                <a:cs typeface="Times New Roman"/>
              </a:rPr>
            </a:br>
            <a:r>
              <a:rPr lang="en-US" sz="3800" dirty="0">
                <a:latin typeface="Times New Roman"/>
                <a:cs typeface="Times New Roman"/>
              </a:rPr>
              <a:t> cu </a:t>
            </a:r>
            <a:r>
              <a:rPr lang="en-US" sz="3800" dirty="0" err="1">
                <a:latin typeface="Times New Roman"/>
                <a:cs typeface="Times New Roman"/>
              </a:rPr>
              <a:t>păstrarea</a:t>
            </a:r>
            <a:r>
              <a:rPr lang="en-US" sz="3800" dirty="0">
                <a:latin typeface="Times New Roman"/>
                <a:cs typeface="Times New Roman"/>
              </a:rPr>
              <a:t> </a:t>
            </a:r>
            <a:r>
              <a:rPr lang="en-US" sz="3800" dirty="0" err="1">
                <a:latin typeface="Times New Roman"/>
                <a:cs typeface="Times New Roman"/>
              </a:rPr>
              <a:t>conținutului</a:t>
            </a:r>
            <a:endParaRPr lang="en-US" sz="3800" dirty="0">
              <a:latin typeface="Times New Roman"/>
              <a:cs typeface="Times New Roman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389456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4154340"/>
            <a:ext cx="9202584" cy="2853071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200" dirty="0">
                <a:latin typeface="Times New Roman"/>
                <a:cs typeface="Times New Roman"/>
              </a:rPr>
              <a:t>Care </a:t>
            </a:r>
            <a:r>
              <a:rPr lang="en-US" sz="2200" dirty="0" err="1">
                <a:latin typeface="Times New Roman"/>
                <a:cs typeface="Times New Roman"/>
              </a:rPr>
              <a:t>sunt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parametri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liniei</a:t>
            </a:r>
            <a:r>
              <a:rPr lang="en-US" sz="2200" dirty="0">
                <a:latin typeface="Times New Roman"/>
                <a:cs typeface="Times New Roman"/>
              </a:rPr>
              <a:t> care </a:t>
            </a:r>
            <a:r>
              <a:rPr lang="en-US" sz="2200" dirty="0" err="1">
                <a:latin typeface="Times New Roman"/>
                <a:cs typeface="Times New Roman"/>
              </a:rPr>
              <a:t>conține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punctele</a:t>
            </a:r>
            <a:r>
              <a:rPr lang="en-US" sz="2200" dirty="0">
                <a:latin typeface="Times New Roman"/>
                <a:cs typeface="Times New Roman"/>
              </a:rPr>
              <a:t> (x</a:t>
            </a:r>
            <a:r>
              <a:rPr lang="en-US" sz="2200" baseline="-25000" dirty="0">
                <a:latin typeface="Times New Roman"/>
                <a:cs typeface="Times New Roman"/>
              </a:rPr>
              <a:t>0</a:t>
            </a:r>
            <a:r>
              <a:rPr lang="en-US" sz="2200" dirty="0">
                <a:latin typeface="Times New Roman"/>
                <a:cs typeface="Times New Roman"/>
              </a:rPr>
              <a:t>, y</a:t>
            </a:r>
            <a:r>
              <a:rPr lang="en-US" sz="2200" baseline="-25000" dirty="0">
                <a:latin typeface="Times New Roman"/>
                <a:cs typeface="Times New Roman"/>
              </a:rPr>
              <a:t>0</a:t>
            </a:r>
            <a:r>
              <a:rPr lang="en-US" sz="2200" dirty="0">
                <a:latin typeface="Times New Roman"/>
                <a:cs typeface="Times New Roman"/>
              </a:rPr>
              <a:t>) </a:t>
            </a:r>
            <a:r>
              <a:rPr lang="en-US" sz="2200" dirty="0" err="1">
                <a:latin typeface="Times New Roman"/>
                <a:cs typeface="Times New Roman"/>
              </a:rPr>
              <a:t>și</a:t>
            </a:r>
            <a:r>
              <a:rPr lang="en-US" sz="2200" dirty="0">
                <a:latin typeface="Times New Roman"/>
                <a:cs typeface="Times New Roman"/>
              </a:rPr>
              <a:t> (x</a:t>
            </a:r>
            <a:r>
              <a:rPr lang="en-US" sz="2200" baseline="-25000" dirty="0">
                <a:latin typeface="Times New Roman"/>
                <a:cs typeface="Times New Roman"/>
              </a:rPr>
              <a:t>1</a:t>
            </a:r>
            <a:r>
              <a:rPr lang="en-US" sz="2200" dirty="0">
                <a:latin typeface="Times New Roman"/>
                <a:cs typeface="Times New Roman"/>
              </a:rPr>
              <a:t>, y</a:t>
            </a:r>
            <a:r>
              <a:rPr lang="en-US" sz="2200" baseline="-25000" dirty="0">
                <a:latin typeface="Times New Roman"/>
                <a:cs typeface="Times New Roman"/>
              </a:rPr>
              <a:t>1</a:t>
            </a:r>
            <a:r>
              <a:rPr lang="en-US" sz="2200" dirty="0">
                <a:latin typeface="Times New Roman"/>
                <a:cs typeface="Times New Roman"/>
              </a:rPr>
              <a:t>)?</a:t>
            </a:r>
          </a:p>
          <a:p>
            <a:pPr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4691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2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3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14694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14695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6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7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14698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14699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4702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715" name="Rectangle 19"/>
          <p:cNvSpPr>
            <a:spLocks noChangeArrowheads="1"/>
          </p:cNvSpPr>
          <p:nvPr/>
        </p:nvSpPr>
        <p:spPr bwMode="auto">
          <a:xfrm>
            <a:off x="685800" y="6019801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>
              <a:spcBef>
                <a:spcPct val="20000"/>
              </a:spcBef>
              <a:buFontTx/>
              <a:buChar char="–"/>
            </a:pP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4704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475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2000" i="1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14705" name="Text Box 22"/>
          <p:cNvSpPr txBox="1">
            <a:spLocks noChangeArrowheads="1"/>
          </p:cNvSpPr>
          <p:nvPr/>
        </p:nvSpPr>
        <p:spPr bwMode="auto">
          <a:xfrm>
            <a:off x="877888" y="1681163"/>
            <a:ext cx="4475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sz="2000" i="1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14706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4709" name="Rectangle 7"/>
          <p:cNvSpPr>
            <a:spLocks noChangeArrowheads="1"/>
          </p:cNvSpPr>
          <p:nvPr/>
        </p:nvSpPr>
        <p:spPr bwMode="auto">
          <a:xfrm>
            <a:off x="1812925" y="1895475"/>
            <a:ext cx="812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14710" name="Rectangle 8"/>
          <p:cNvSpPr>
            <a:spLocks noChangeArrowheads="1"/>
          </p:cNvSpPr>
          <p:nvPr/>
        </p:nvSpPr>
        <p:spPr bwMode="auto">
          <a:xfrm>
            <a:off x="2470150" y="1457325"/>
            <a:ext cx="812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-14941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400" dirty="0" err="1">
                <a:latin typeface="Times New Roman"/>
                <a:cs typeface="Times New Roman"/>
              </a:rPr>
              <a:t>Găsirea</a:t>
            </a:r>
            <a:r>
              <a:rPr lang="en-US" sz="3400" dirty="0">
                <a:latin typeface="Times New Roman"/>
                <a:cs typeface="Times New Roman"/>
              </a:rPr>
              <a:t> </a:t>
            </a:r>
            <a:r>
              <a:rPr lang="en-US" sz="3400" dirty="0" err="1">
                <a:latin typeface="Times New Roman"/>
                <a:cs typeface="Times New Roman"/>
              </a:rPr>
              <a:t>liniilor</a:t>
            </a:r>
            <a:r>
              <a:rPr lang="en-US" sz="3400" dirty="0">
                <a:latin typeface="Times New Roman"/>
                <a:cs typeface="Times New Roman"/>
              </a:rPr>
              <a:t> </a:t>
            </a:r>
            <a:r>
              <a:rPr lang="en-US" sz="3400" dirty="0" err="1">
                <a:latin typeface="Times New Roman"/>
                <a:cs typeface="Times New Roman"/>
              </a:rPr>
              <a:t>într</a:t>
            </a:r>
            <a:r>
              <a:rPr lang="en-US" sz="3400" dirty="0">
                <a:latin typeface="Times New Roman"/>
                <a:cs typeface="Times New Roman"/>
              </a:rPr>
              <a:t>-o imagine </a:t>
            </a:r>
            <a:r>
              <a:rPr lang="en-US" sz="3400" dirty="0" err="1">
                <a:latin typeface="Times New Roman"/>
                <a:cs typeface="Times New Roman"/>
              </a:rPr>
              <a:t>folosing</a:t>
            </a:r>
            <a:r>
              <a:rPr lang="en-US" sz="3400" dirty="0">
                <a:latin typeface="Times New Roman"/>
                <a:cs typeface="Times New Roman"/>
              </a:rPr>
              <a:t> </a:t>
            </a:r>
            <a:r>
              <a:rPr lang="en-US" sz="3400" dirty="0" err="1">
                <a:latin typeface="Times New Roman"/>
                <a:cs typeface="Times New Roman"/>
              </a:rPr>
              <a:t>spațiul</a:t>
            </a:r>
            <a:r>
              <a:rPr lang="en-US" sz="3400" dirty="0">
                <a:latin typeface="Times New Roman"/>
                <a:cs typeface="Times New Roman"/>
              </a:rPr>
              <a:t> Hough</a:t>
            </a: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1270000" y="3352800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4944566" y="3352800"/>
            <a:ext cx="47373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(al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01031" y="1416318"/>
            <a:ext cx="2035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78761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7446" y="4154340"/>
            <a:ext cx="8571754" cy="2853071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sz="2400" dirty="0">
                <a:latin typeface="Times New Roman"/>
                <a:cs typeface="Times New Roman"/>
              </a:rPr>
              <a:t>Care </a:t>
            </a:r>
            <a:r>
              <a:rPr lang="en-US" sz="2400" dirty="0" err="1">
                <a:latin typeface="Times New Roman"/>
                <a:cs typeface="Times New Roman"/>
              </a:rPr>
              <a:t>sunt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parametri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liniei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conține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punctele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, 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y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)?</a:t>
            </a:r>
          </a:p>
          <a:p>
            <a:pPr>
              <a:buFontTx/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buFontTx/>
              <a:buNone/>
            </a:pPr>
            <a:r>
              <a:rPr lang="en-US" sz="2400" dirty="0" err="1">
                <a:latin typeface="Times New Roman"/>
                <a:cs typeface="Times New Roman"/>
              </a:rPr>
              <a:t>Punctului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îi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corespunde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dreapta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ecuație</a:t>
            </a:r>
            <a:r>
              <a:rPr lang="en-US" sz="2400" dirty="0">
                <a:latin typeface="Times New Roman"/>
                <a:cs typeface="Times New Roman"/>
              </a:rPr>
              <a:t> b = –x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m + y</a:t>
            </a:r>
            <a:r>
              <a:rPr lang="en-US" sz="2400" baseline="-25000" dirty="0">
                <a:latin typeface="Times New Roman"/>
                <a:cs typeface="Times New Roman"/>
              </a:rPr>
              <a:t>0 </a:t>
            </a:r>
          </a:p>
          <a:p>
            <a:pPr>
              <a:buNone/>
            </a:pPr>
            <a:r>
              <a:rPr lang="en-US" sz="2400" dirty="0" err="1">
                <a:latin typeface="Times New Roman"/>
                <a:cs typeface="Times New Roman"/>
              </a:rPr>
              <a:t>Punctului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îi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corespunde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dreapta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ecuație</a:t>
            </a:r>
            <a:r>
              <a:rPr lang="en-US" sz="2400" dirty="0">
                <a:latin typeface="Times New Roman"/>
                <a:cs typeface="Times New Roman"/>
              </a:rPr>
              <a:t> b = –x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m + y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endParaRPr lang="en-US" sz="2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400" dirty="0" err="1">
                <a:latin typeface="Times New Roman"/>
                <a:cs typeface="Times New Roman"/>
              </a:rPr>
              <a:t>Dreptei</a:t>
            </a:r>
            <a:r>
              <a:rPr lang="en-US" sz="2400" dirty="0">
                <a:latin typeface="Times New Roman"/>
                <a:cs typeface="Times New Roman"/>
              </a:rPr>
              <a:t> d care </a:t>
            </a:r>
            <a:r>
              <a:rPr lang="en-US" sz="2400" dirty="0" err="1">
                <a:latin typeface="Times New Roman"/>
                <a:cs typeface="Times New Roman"/>
              </a:rPr>
              <a:t>conține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punctele</a:t>
            </a:r>
            <a:r>
              <a:rPr lang="en-US" sz="2400" dirty="0">
                <a:latin typeface="Times New Roman"/>
                <a:cs typeface="Times New Roman"/>
              </a:rPr>
              <a:t> (x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), (x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,y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err="1">
                <a:latin typeface="Times New Roman"/>
                <a:cs typeface="Times New Roman"/>
              </a:rPr>
              <a:t>îi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corespunde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spațiul</a:t>
            </a:r>
            <a:r>
              <a:rPr lang="en-US" sz="2400" dirty="0">
                <a:latin typeface="Times New Roman"/>
                <a:cs typeface="Times New Roman"/>
              </a:rPr>
              <a:t> Hough un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. </a:t>
            </a:r>
            <a:r>
              <a:rPr lang="en-US" sz="2400" dirty="0" err="1">
                <a:latin typeface="Times New Roman"/>
                <a:cs typeface="Times New Roman"/>
              </a:rPr>
              <a:t>Acest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r>
              <a:rPr lang="en-US" sz="2400" dirty="0">
                <a:latin typeface="Times New Roman"/>
                <a:cs typeface="Times New Roman"/>
              </a:rPr>
              <a:t> se </a:t>
            </a:r>
            <a:r>
              <a:rPr lang="en-US" sz="2400" dirty="0" err="1">
                <a:latin typeface="Times New Roman"/>
                <a:cs typeface="Times New Roman"/>
              </a:rPr>
              <a:t>obține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fiind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intersecția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dreptelor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ecuație</a:t>
            </a:r>
            <a:r>
              <a:rPr lang="en-US" sz="2400" dirty="0">
                <a:latin typeface="Times New Roman"/>
                <a:cs typeface="Times New Roman"/>
              </a:rPr>
              <a:t>  b = –x</a:t>
            </a:r>
            <a:r>
              <a:rPr lang="en-US" sz="2400" baseline="-25000" dirty="0">
                <a:latin typeface="Times New Roman"/>
                <a:cs typeface="Times New Roman"/>
              </a:rPr>
              <a:t>0</a:t>
            </a:r>
            <a:r>
              <a:rPr lang="en-US" sz="2400" dirty="0">
                <a:latin typeface="Times New Roman"/>
                <a:cs typeface="Times New Roman"/>
              </a:rPr>
              <a:t>m + y</a:t>
            </a:r>
            <a:r>
              <a:rPr lang="en-US" sz="2400" baseline="-25000" dirty="0">
                <a:latin typeface="Times New Roman"/>
                <a:cs typeface="Times New Roman"/>
              </a:rPr>
              <a:t>0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b = –x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m + y</a:t>
            </a:r>
            <a:r>
              <a:rPr lang="en-US" sz="2400" baseline="-25000" dirty="0">
                <a:latin typeface="Times New Roman"/>
                <a:cs typeface="Times New Roman"/>
              </a:rPr>
              <a:t>1 </a:t>
            </a:r>
            <a:endParaRPr lang="en-US" sz="2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400" baseline="-25000" dirty="0">
                <a:latin typeface="Times New Roman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4691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2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3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14694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14695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6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4697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14698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14699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4702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114703" name="Group 16"/>
          <p:cNvGrpSpPr>
            <a:grpSpLocks/>
          </p:cNvGrpSpPr>
          <p:nvPr/>
        </p:nvGrpSpPr>
        <p:grpSpPr bwMode="auto">
          <a:xfrm>
            <a:off x="685800" y="1757363"/>
            <a:ext cx="8153400" cy="4948237"/>
            <a:chOff x="432" y="1107"/>
            <a:chExt cx="5136" cy="3117"/>
          </a:xfrm>
        </p:grpSpPr>
        <p:grpSp>
          <p:nvGrpSpPr>
            <p:cNvPr id="114712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114714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/>
                  <a:cs typeface="Times New Roman"/>
                </a:endParaRPr>
              </a:p>
            </p:txBody>
          </p:sp>
          <p:sp>
            <p:nvSpPr>
              <p:cNvPr id="114715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1143000" lvl="2" indent="-228600">
                  <a:spcBef>
                    <a:spcPct val="20000"/>
                  </a:spcBef>
                  <a:buFontTx/>
                  <a:buChar char="–"/>
                </a:pPr>
                <a:endParaRPr lang="en-US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  <p:pic>
          <p:nvPicPr>
            <p:cNvPr id="114713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4704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475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2000" i="1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14705" name="Text Box 22"/>
          <p:cNvSpPr txBox="1">
            <a:spLocks noChangeArrowheads="1"/>
          </p:cNvSpPr>
          <p:nvPr/>
        </p:nvSpPr>
        <p:spPr bwMode="auto">
          <a:xfrm>
            <a:off x="877888" y="1681163"/>
            <a:ext cx="4475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sz="2000" i="1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14706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6629400" y="2625725"/>
            <a:ext cx="14602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= –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+ 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14709" name="Rectangle 7"/>
          <p:cNvSpPr>
            <a:spLocks noChangeArrowheads="1"/>
          </p:cNvSpPr>
          <p:nvPr/>
        </p:nvSpPr>
        <p:spPr bwMode="auto">
          <a:xfrm>
            <a:off x="1812925" y="1895475"/>
            <a:ext cx="812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14710" name="Rectangle 8"/>
          <p:cNvSpPr>
            <a:spLocks noChangeArrowheads="1"/>
          </p:cNvSpPr>
          <p:nvPr/>
        </p:nvSpPr>
        <p:spPr bwMode="auto">
          <a:xfrm>
            <a:off x="2470150" y="1457325"/>
            <a:ext cx="812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baseline="-2500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434138" y="2151063"/>
            <a:ext cx="182562" cy="1825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imes New Roman"/>
              <a:cs typeface="Times New Roman"/>
            </a:endParaRPr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-14941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400" dirty="0" err="1">
                <a:latin typeface="Times New Roman"/>
                <a:cs typeface="Times New Roman"/>
              </a:rPr>
              <a:t>Găsirea</a:t>
            </a:r>
            <a:r>
              <a:rPr lang="en-US" sz="3400" dirty="0">
                <a:latin typeface="Times New Roman"/>
                <a:cs typeface="Times New Roman"/>
              </a:rPr>
              <a:t> </a:t>
            </a:r>
            <a:r>
              <a:rPr lang="en-US" sz="3400" dirty="0" err="1">
                <a:latin typeface="Times New Roman"/>
                <a:cs typeface="Times New Roman"/>
              </a:rPr>
              <a:t>liniilor</a:t>
            </a:r>
            <a:r>
              <a:rPr lang="en-US" sz="3400" dirty="0">
                <a:latin typeface="Times New Roman"/>
                <a:cs typeface="Times New Roman"/>
              </a:rPr>
              <a:t> </a:t>
            </a:r>
            <a:r>
              <a:rPr lang="en-US" sz="3400" dirty="0" err="1">
                <a:latin typeface="Times New Roman"/>
                <a:cs typeface="Times New Roman"/>
              </a:rPr>
              <a:t>într</a:t>
            </a:r>
            <a:r>
              <a:rPr lang="en-US" sz="3400" dirty="0">
                <a:latin typeface="Times New Roman"/>
                <a:cs typeface="Times New Roman"/>
              </a:rPr>
              <a:t>-o imagine </a:t>
            </a:r>
            <a:r>
              <a:rPr lang="en-US" sz="3400" dirty="0" err="1">
                <a:latin typeface="Times New Roman"/>
                <a:cs typeface="Times New Roman"/>
              </a:rPr>
              <a:t>folosing</a:t>
            </a:r>
            <a:r>
              <a:rPr lang="en-US" sz="3400" dirty="0">
                <a:latin typeface="Times New Roman"/>
                <a:cs typeface="Times New Roman"/>
              </a:rPr>
              <a:t> </a:t>
            </a:r>
            <a:r>
              <a:rPr lang="en-US" sz="3400" dirty="0" err="1">
                <a:latin typeface="Times New Roman"/>
                <a:cs typeface="Times New Roman"/>
              </a:rPr>
              <a:t>spațiul</a:t>
            </a:r>
            <a:r>
              <a:rPr lang="en-US" sz="3400" dirty="0">
                <a:latin typeface="Times New Roman"/>
                <a:cs typeface="Times New Roman"/>
              </a:rPr>
              <a:t> Hough</a:t>
            </a: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1270000" y="3352800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4944566" y="3352800"/>
            <a:ext cx="47373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(al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019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8" grpId="0" animBg="1"/>
      <p:bldP spid="25" grpId="0"/>
      <p:bldP spid="2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4196015"/>
            <a:ext cx="8356600" cy="2396885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buFontTx/>
              <a:buNone/>
            </a:pPr>
            <a:r>
              <a:rPr lang="en-US" b="1" dirty="0">
                <a:latin typeface="Times New Roman"/>
                <a:cs typeface="Times New Roman"/>
              </a:rPr>
              <a:t>Cum </a:t>
            </a:r>
            <a:r>
              <a:rPr lang="en-US" b="1" dirty="0" err="1">
                <a:latin typeface="Times New Roman"/>
                <a:cs typeface="Times New Roman"/>
              </a:rPr>
              <a:t>putem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folosi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observația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anterioară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pentru</a:t>
            </a:r>
            <a:r>
              <a:rPr lang="en-US" b="1" dirty="0">
                <a:latin typeface="Times New Roman"/>
                <a:cs typeface="Times New Roman"/>
              </a:rPr>
              <a:t> a </a:t>
            </a:r>
            <a:r>
              <a:rPr lang="en-US" b="1" dirty="0" err="1">
                <a:latin typeface="Times New Roman"/>
                <a:cs typeface="Times New Roman"/>
              </a:rPr>
              <a:t>găsi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parametri</a:t>
            </a:r>
            <a:r>
              <a:rPr lang="en-US" b="1" dirty="0">
                <a:latin typeface="Times New Roman"/>
                <a:cs typeface="Times New Roman"/>
              </a:rPr>
              <a:t> (</a:t>
            </a:r>
            <a:r>
              <a:rPr lang="en-US" b="1" dirty="0" err="1">
                <a:latin typeface="Times New Roman"/>
                <a:cs typeface="Times New Roman"/>
              </a:rPr>
              <a:t>m,b</a:t>
            </a:r>
            <a:r>
              <a:rPr lang="en-US" b="1" dirty="0">
                <a:latin typeface="Times New Roman"/>
                <a:cs typeface="Times New Roman"/>
              </a:rPr>
              <a:t>) </a:t>
            </a:r>
            <a:r>
              <a:rPr lang="en-US" b="1" dirty="0" err="1">
                <a:latin typeface="Times New Roman"/>
                <a:cs typeface="Times New Roman"/>
              </a:rPr>
              <a:t>ce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definesc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linia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cea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mai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probabilă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în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spațiul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imaginii</a:t>
            </a:r>
            <a:r>
              <a:rPr lang="en-US" b="1" dirty="0">
                <a:latin typeface="Times New Roman"/>
                <a:cs typeface="Times New Roman"/>
              </a:rPr>
              <a:t>?</a:t>
            </a:r>
          </a:p>
          <a:p>
            <a:pPr eaLnBrk="1" hangingPunct="1"/>
            <a:endParaRPr lang="en-US" dirty="0">
              <a:latin typeface="Times New Roman"/>
              <a:cs typeface="Times New Roman"/>
            </a:endParaRPr>
          </a:p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fiecare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punct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detectat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fiind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edgel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spațiul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vota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mulțime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parametri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spațiul</a:t>
            </a:r>
            <a:r>
              <a:rPr lang="en-US" dirty="0">
                <a:latin typeface="Times New Roman"/>
                <a:cs typeface="Times New Roman"/>
              </a:rPr>
              <a:t> Hough</a:t>
            </a:r>
          </a:p>
          <a:p>
            <a:pPr eaLnBrk="1" hangingPunct="1"/>
            <a:endParaRPr lang="en-US" dirty="0">
              <a:latin typeface="Times New Roman"/>
              <a:cs typeface="Times New Roman"/>
            </a:endParaRPr>
          </a:p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acumulăm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voturi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intervale</a:t>
            </a:r>
            <a:r>
              <a:rPr lang="en-US" dirty="0">
                <a:latin typeface="Times New Roman"/>
                <a:cs typeface="Times New Roman"/>
              </a:rPr>
              <a:t> discrete; </a:t>
            </a:r>
            <a:r>
              <a:rPr lang="en-US" dirty="0" err="1">
                <a:latin typeface="Times New Roman"/>
                <a:cs typeface="Times New Roman"/>
              </a:rPr>
              <a:t>parametri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cel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mare </a:t>
            </a:r>
            <a:r>
              <a:rPr lang="en-US" dirty="0" err="1">
                <a:latin typeface="Times New Roman"/>
                <a:cs typeface="Times New Roman"/>
              </a:rPr>
              <a:t>număr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voturi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determină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linia</a:t>
            </a:r>
            <a:r>
              <a:rPr lang="en-US" dirty="0">
                <a:latin typeface="Times New Roman"/>
                <a:cs typeface="Times New Roman"/>
              </a:rPr>
              <a:t> din </a:t>
            </a:r>
            <a:r>
              <a:rPr lang="en-US" dirty="0" err="1">
                <a:latin typeface="Times New Roman"/>
                <a:cs typeface="Times New Roman"/>
              </a:rPr>
              <a:t>spațul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6739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6740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6741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16742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16743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6744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16745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16746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16747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6750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116751" name="Group 17"/>
          <p:cNvGrpSpPr>
            <a:grpSpLocks/>
          </p:cNvGrpSpPr>
          <p:nvPr/>
        </p:nvGrpSpPr>
        <p:grpSpPr bwMode="auto">
          <a:xfrm>
            <a:off x="685800" y="1981200"/>
            <a:ext cx="8153400" cy="4724400"/>
            <a:chOff x="432" y="1248"/>
            <a:chExt cx="5136" cy="2976"/>
          </a:xfrm>
        </p:grpSpPr>
        <p:sp>
          <p:nvSpPr>
            <p:cNvPr id="116774" name="Line 18"/>
            <p:cNvSpPr>
              <a:spLocks noChangeShapeType="1"/>
            </p:cNvSpPr>
            <p:nvPr/>
          </p:nvSpPr>
          <p:spPr bwMode="auto">
            <a:xfrm>
              <a:off x="3648" y="1248"/>
              <a:ext cx="912" cy="3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16775" name="Rectangle 19"/>
            <p:cNvSpPr>
              <a:spLocks noChangeArrowheads="1"/>
            </p:cNvSpPr>
            <p:nvPr/>
          </p:nvSpPr>
          <p:spPr bwMode="auto">
            <a:xfrm>
              <a:off x="432" y="3792"/>
              <a:ext cx="513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1143000" lvl="2" indent="-228600">
                <a:spcBef>
                  <a:spcPct val="20000"/>
                </a:spcBef>
                <a:buFontTx/>
                <a:buChar char="–"/>
              </a:pPr>
              <a:endParaRPr lang="en-US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6752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6753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1504950" y="1981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2779713" y="15271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 flipV="1">
            <a:off x="5813425" y="1895475"/>
            <a:ext cx="1825625" cy="6937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V="1">
            <a:off x="5703888" y="2114550"/>
            <a:ext cx="19716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448300" y="1201738"/>
            <a:ext cx="2336800" cy="1898650"/>
            <a:chOff x="9144000" y="1311246"/>
            <a:chExt cx="2336832" cy="1898676"/>
          </a:xfrm>
        </p:grpSpPr>
        <p:grpSp>
          <p:nvGrpSpPr>
            <p:cNvPr id="116759" name="Group 46"/>
            <p:cNvGrpSpPr>
              <a:grpSpLocks/>
            </p:cNvGrpSpPr>
            <p:nvPr/>
          </p:nvGrpSpPr>
          <p:grpSpPr bwMode="auto">
            <a:xfrm>
              <a:off x="9144000" y="1347759"/>
              <a:ext cx="2336832" cy="1862163"/>
              <a:chOff x="5375286" y="1238220"/>
              <a:chExt cx="2336832" cy="1862163"/>
            </a:xfrm>
          </p:grpSpPr>
          <p:sp>
            <p:nvSpPr>
              <p:cNvPr id="116767" name="Rectangle 31"/>
              <p:cNvSpPr>
                <a:spLocks noChangeArrowheads="1"/>
              </p:cNvSpPr>
              <p:nvPr/>
            </p:nvSpPr>
            <p:spPr bwMode="auto">
              <a:xfrm>
                <a:off x="5375286" y="1238220"/>
                <a:ext cx="2300319" cy="18621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16768" name="Straight Connector 40"/>
              <p:cNvCxnSpPr>
                <a:cxnSpLocks noChangeShapeType="1"/>
              </p:cNvCxnSpPr>
              <p:nvPr/>
            </p:nvCxnSpPr>
            <p:spPr bwMode="auto">
              <a:xfrm>
                <a:off x="5411799" y="1528736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5375286" y="1822428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0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5448312" y="2114532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1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5448312" y="2405048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2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5448312" y="2662227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3" name="Straight Connector 45"/>
              <p:cNvCxnSpPr>
                <a:cxnSpLocks noChangeShapeType="1"/>
              </p:cNvCxnSpPr>
              <p:nvPr/>
            </p:nvCxnSpPr>
            <p:spPr bwMode="auto">
              <a:xfrm>
                <a:off x="5448312" y="2952743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16760" name="Group 47"/>
            <p:cNvGrpSpPr>
              <a:grpSpLocks/>
            </p:cNvGrpSpPr>
            <p:nvPr/>
          </p:nvGrpSpPr>
          <p:grpSpPr bwMode="auto">
            <a:xfrm>
              <a:off x="9355203" y="1311246"/>
              <a:ext cx="1753418" cy="1863751"/>
              <a:chOff x="5739622" y="1237426"/>
              <a:chExt cx="1753418" cy="1863751"/>
            </a:xfrm>
          </p:grpSpPr>
          <p:cxnSp>
            <p:nvCxnSpPr>
              <p:cNvPr id="116761" name="Straight Connector 33"/>
              <p:cNvCxnSpPr>
                <a:cxnSpLocks noChangeShapeType="1"/>
              </p:cNvCxnSpPr>
              <p:nvPr/>
            </p:nvCxnSpPr>
            <p:spPr bwMode="auto">
              <a:xfrm rot="5400000">
                <a:off x="4827591" y="2187558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2" name="Straight Connector 34"/>
              <p:cNvCxnSpPr>
                <a:cxnSpLocks noChangeShapeType="1"/>
              </p:cNvCxnSpPr>
              <p:nvPr/>
            </p:nvCxnSpPr>
            <p:spPr bwMode="auto">
              <a:xfrm rot="5400000">
                <a:off x="5191927" y="2186764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3" name="Straight Connector 35"/>
              <p:cNvCxnSpPr>
                <a:cxnSpLocks noChangeShapeType="1"/>
              </p:cNvCxnSpPr>
              <p:nvPr/>
            </p:nvCxnSpPr>
            <p:spPr bwMode="auto">
              <a:xfrm rot="5400000">
                <a:off x="5557851" y="2150251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4" name="Straight Connector 36"/>
              <p:cNvCxnSpPr>
                <a:cxnSpLocks noChangeShapeType="1"/>
              </p:cNvCxnSpPr>
              <p:nvPr/>
            </p:nvCxnSpPr>
            <p:spPr bwMode="auto">
              <a:xfrm rot="5400000">
                <a:off x="5922187" y="2149457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5" name="Straight Connector 37"/>
              <p:cNvCxnSpPr>
                <a:cxnSpLocks noChangeShapeType="1"/>
              </p:cNvCxnSpPr>
              <p:nvPr/>
            </p:nvCxnSpPr>
            <p:spPr bwMode="auto">
              <a:xfrm rot="5400000">
                <a:off x="6215085" y="2186764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6579421" y="2185970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400" dirty="0" err="1">
                <a:latin typeface="Times New Roman"/>
                <a:cs typeface="Times New Roman"/>
              </a:rPr>
              <a:t>Găsirea</a:t>
            </a:r>
            <a:r>
              <a:rPr lang="en-US" sz="3400" dirty="0">
                <a:latin typeface="Times New Roman"/>
                <a:cs typeface="Times New Roman"/>
              </a:rPr>
              <a:t> </a:t>
            </a:r>
            <a:r>
              <a:rPr lang="en-US" sz="3400" dirty="0" err="1">
                <a:latin typeface="Times New Roman"/>
                <a:cs typeface="Times New Roman"/>
              </a:rPr>
              <a:t>liniilor</a:t>
            </a:r>
            <a:r>
              <a:rPr lang="en-US" sz="3400" dirty="0">
                <a:latin typeface="Times New Roman"/>
                <a:cs typeface="Times New Roman"/>
              </a:rPr>
              <a:t> </a:t>
            </a:r>
            <a:r>
              <a:rPr lang="en-US" sz="3400" dirty="0" err="1">
                <a:latin typeface="Times New Roman"/>
                <a:cs typeface="Times New Roman"/>
              </a:rPr>
              <a:t>într</a:t>
            </a:r>
            <a:r>
              <a:rPr lang="en-US" sz="3400" dirty="0">
                <a:latin typeface="Times New Roman"/>
                <a:cs typeface="Times New Roman"/>
              </a:rPr>
              <a:t>-o imagine: </a:t>
            </a:r>
            <a:r>
              <a:rPr lang="en-US" sz="3400" dirty="0" err="1">
                <a:latin typeface="Times New Roman"/>
                <a:cs typeface="Times New Roman"/>
              </a:rPr>
              <a:t>algoritmul</a:t>
            </a:r>
            <a:r>
              <a:rPr lang="en-US" sz="3400" dirty="0">
                <a:latin typeface="Times New Roman"/>
                <a:cs typeface="Times New Roman"/>
              </a:rPr>
              <a:t> Hough</a:t>
            </a:r>
          </a:p>
        </p:txBody>
      </p:sp>
      <p:sp>
        <p:nvSpPr>
          <p:cNvPr id="43" name="Text Box 17"/>
          <p:cNvSpPr txBox="1">
            <a:spLocks noChangeArrowheads="1"/>
          </p:cNvSpPr>
          <p:nvPr/>
        </p:nvSpPr>
        <p:spPr bwMode="auto">
          <a:xfrm>
            <a:off x="1270000" y="3352800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imaginii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5183622" y="3352800"/>
            <a:ext cx="22097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spațiul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Hough </a:t>
            </a:r>
          </a:p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(al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parametrilor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Slide </a:t>
            </a:r>
            <a:r>
              <a:rPr lang="en-US" sz="1200" dirty="0" err="1">
                <a:latin typeface="Times New Roman"/>
                <a:cs typeface="Times New Roman"/>
              </a:rPr>
              <a:t>adaptat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după</a:t>
            </a:r>
            <a:r>
              <a:rPr lang="en-US" sz="1200" dirty="0">
                <a:latin typeface="Times New Roman"/>
                <a:cs typeface="Times New Roman"/>
              </a:rPr>
              <a:t> S. </a:t>
            </a:r>
            <a:r>
              <a:rPr lang="en-US" sz="1200" dirty="0" err="1">
                <a:latin typeface="Times New Roman"/>
                <a:cs typeface="Times New Roman"/>
              </a:rPr>
              <a:t>Lazebnik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55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Ideea</a:t>
            </a:r>
            <a:r>
              <a:rPr lang="en-US" sz="3800" kern="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38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bază</a:t>
            </a:r>
            <a:endParaRPr lang="en-US" sz="38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Image Resizing by Seam Carv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1398519"/>
            <a:ext cx="6858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578" y="6132552"/>
            <a:ext cx="75149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https://</a:t>
            </a:r>
            <a:r>
              <a:rPr lang="en-US" sz="2400" dirty="0" err="1">
                <a:solidFill>
                  <a:srgbClr val="0000FF"/>
                </a:solidFill>
              </a:rPr>
              <a:t>www.youtube.com</a:t>
            </a:r>
            <a:r>
              <a:rPr lang="en-US" sz="2400" dirty="0">
                <a:solidFill>
                  <a:srgbClr val="0000FF"/>
                </a:solidFill>
              </a:rPr>
              <a:t>/</a:t>
            </a:r>
            <a:r>
              <a:rPr lang="en-US" sz="2400" dirty="0" err="1">
                <a:solidFill>
                  <a:srgbClr val="0000FF"/>
                </a:solidFill>
              </a:rPr>
              <a:t>watch?v</a:t>
            </a:r>
            <a:r>
              <a:rPr lang="en-US" sz="2400" dirty="0">
                <a:solidFill>
                  <a:srgbClr val="0000FF"/>
                </a:solidFill>
              </a:rPr>
              <a:t>=6NcIJXTlugc</a:t>
            </a:r>
          </a:p>
          <a:p>
            <a:pPr algn="ctr"/>
            <a:endParaRPr lang="en-US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4984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h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833AE3-03A3-4958-A40D-6444F20E33C8}">
  <ds:schemaRefs>
    <ds:schemaRef ds:uri="http://schemas.microsoft.com/office/2006/metadata/properties"/>
    <ds:schemaRef ds:uri="http://www.w3.org/2000/xmlns/"/>
    <ds:schemaRef ds:uri="6484dfe6-1747-497f-adeb-3db6e334c90f"/>
    <ds:schemaRef ds:uri="http://schemas.microsoft.com/office/infopath/2007/PartnerControls"/>
    <ds:schemaRef ds:uri="7d5a71b3-8300-4331-8b5e-569812e32b79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C066E09D-7949-4D0D-947C-2A39B0BBA7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84dfe6-1747-497f-adeb-3db6e334c90f"/>
    <ds:schemaRef ds:uri="7d5a71b3-8300-4331-8b5e-569812e32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1F6F6D-6DA2-4056-BF9B-2C35F7C71F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20269</TotalTime>
  <Words>2999</Words>
  <Application>Microsoft Office PowerPoint</Application>
  <PresentationFormat>On-screen Show (4:3)</PresentationFormat>
  <Paragraphs>556</Paragraphs>
  <Slides>82</Slides>
  <Notes>72</Notes>
  <HiddenSlides>0</HiddenSlides>
  <MMClips>2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fromPrest</vt:lpstr>
      <vt:lpstr>1_fromPrest</vt:lpstr>
      <vt:lpstr>2_fromPrest</vt:lpstr>
      <vt:lpstr>3_fromPrest</vt:lpstr>
      <vt:lpstr>Office Theme</vt:lpstr>
      <vt:lpstr>Concepte și aplicații în  Vederea Artificială </vt:lpstr>
      <vt:lpstr>PowerPoint Presentation</vt:lpstr>
      <vt:lpstr>PowerPoint Presentation</vt:lpstr>
      <vt:lpstr>Cursul trecut</vt:lpstr>
      <vt:lpstr>PowerPoint Presentation</vt:lpstr>
      <vt:lpstr>Aplicatie laborator: Redimensionarea imaginilor cu păstrarea conținutului</vt:lpstr>
      <vt:lpstr>Redimensionarea imaginilor  cu păstrarea conținutului</vt:lpstr>
      <vt:lpstr>Redimensionarea imaginilor  cu păstrarea conținutului</vt:lpstr>
      <vt:lpstr>PowerPoint Presentation</vt:lpstr>
      <vt:lpstr>Ideea de bază</vt:lpstr>
      <vt:lpstr>Ideea de bază – eliminare de drumuri</vt:lpstr>
      <vt:lpstr>PowerPoint Presentation</vt:lpstr>
      <vt:lpstr>Cum identificăm drumul de cost minim?</vt:lpstr>
      <vt:lpstr>PowerPoint Presentation</vt:lpstr>
      <vt:lpstr>PowerPoint Presentation</vt:lpstr>
      <vt:lpstr>PowerPoint Presentation</vt:lpstr>
      <vt:lpstr>Exemplu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Eliminarea unei regiuni din imagine</vt:lpstr>
      <vt:lpstr>Cum transformăm  gradienții în muchii?</vt:lpstr>
      <vt:lpstr>Gradientul unei imagini</vt:lpstr>
      <vt:lpstr>Metode de detectare a muchiilor</vt:lpstr>
      <vt:lpstr>Metodele Sobel + Roberts + Prewitt</vt:lpstr>
      <vt:lpstr>Metodele Sobel + Roberts + Prewitt</vt:lpstr>
      <vt:lpstr>Metodele Sobel + Roberts + Prewitt</vt:lpstr>
      <vt:lpstr>Obținerea filtrului Laplacian</vt:lpstr>
      <vt:lpstr>Efectul zgomotului – 1D</vt:lpstr>
      <vt:lpstr>Soluție:  blurăm cu un filtru Gaussian – 1D</vt:lpstr>
      <vt:lpstr>Proprietatea de diferențiabilitate  a convoluției</vt:lpstr>
      <vt:lpstr>1D</vt:lpstr>
      <vt:lpstr>Laplacian-ul unei funcții Gaussiene – 1D</vt:lpstr>
      <vt:lpstr>PowerPoint Presentation</vt:lpstr>
      <vt:lpstr>1D</vt:lpstr>
      <vt:lpstr>PowerPoint Presentation</vt:lpstr>
      <vt:lpstr>PowerPoint Presentation</vt:lpstr>
      <vt:lpstr>PowerPoint Presentation</vt:lpstr>
      <vt:lpstr>Derivata a doua a filtrelor Gaussiane</vt:lpstr>
      <vt:lpstr>Laplacian-ul unei funcții Gaussiene – 2D</vt:lpstr>
      <vt:lpstr>Metoda Laplacianul unei funcții Gaussiene</vt:lpstr>
      <vt:lpstr>Proprietățile filtrelor</vt:lpstr>
      <vt:lpstr>Exemplu</vt:lpstr>
      <vt:lpstr>Gradientul imaginii</vt:lpstr>
      <vt:lpstr>Gradientul imaginii</vt:lpstr>
      <vt:lpstr>Aplicarea unui prag mic</vt:lpstr>
      <vt:lpstr>Aplicarea unui prag mare</vt:lpstr>
      <vt:lpstr>Metoda Canny</vt:lpstr>
      <vt:lpstr>Rezultat metoda Canny</vt:lpstr>
      <vt:lpstr>Another approach: gradient magnitude</vt:lpstr>
      <vt:lpstr>PowerPoint Presentation</vt:lpstr>
      <vt:lpstr>PowerPoint Presentation</vt:lpstr>
      <vt:lpstr>Eliminarea non-maximelor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http://bigwww.epfl.ch/demo/ip/demos/edgeDetector/</vt:lpstr>
      <vt:lpstr>De la gradienți la muchii</vt:lpstr>
      <vt:lpstr>Conectează muhciile tari și slabe!</vt:lpstr>
      <vt:lpstr>Rezultat metoda Canny</vt:lpstr>
      <vt:lpstr>Metoda Canny - demo</vt:lpstr>
      <vt:lpstr>Aplicație: detectarea linilor cu transformata Hough</vt:lpstr>
      <vt:lpstr>Aplicații – detectarea liniilor</vt:lpstr>
      <vt:lpstr>Aplicație: detectarea liniilor</vt:lpstr>
      <vt:lpstr>De ce e dificilă detectarea liniilor</vt:lpstr>
      <vt:lpstr>Detectarea liniilor</vt:lpstr>
      <vt:lpstr>Parametrizarea dreptelor</vt:lpstr>
      <vt:lpstr>Parametrizarea dreptelor. Exemple</vt:lpstr>
      <vt:lpstr>Spațiul Hough al parametrilor</vt:lpstr>
      <vt:lpstr>Corespondența dintre cele două spații</vt:lpstr>
      <vt:lpstr>Corespondența dintre cele două spații</vt:lpstr>
      <vt:lpstr>Corespondența dintre cele două spații</vt:lpstr>
      <vt:lpstr>Corespondența dintre cele două spații</vt:lpstr>
      <vt:lpstr>Găsirea liniilor într-o imagine folosing spațiul Hough</vt:lpstr>
      <vt:lpstr>Găsirea liniilor într-o imagine folosing spațiul Hough</vt:lpstr>
      <vt:lpstr>Găsirea liniilor într-o imagine: algoritmul Hough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lastModifiedBy>Smaranda   Andronic</cp:lastModifiedBy>
  <cp:revision>321</cp:revision>
  <dcterms:created xsi:type="dcterms:W3CDTF">2014-09-11T11:15:46Z</dcterms:created>
  <dcterms:modified xsi:type="dcterms:W3CDTF">2025-01-15T12:30:30Z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  <property fmtid="{D5CDD505-2E9C-101B-9397-08002B2CF9AE}" pid="3" name="MediaServiceImageTags">
    <vt:lpwstr/>
  </property>
</Properties>
</file>